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6" r:id="rId2"/>
    <p:sldId id="275" r:id="rId3"/>
    <p:sldId id="348" r:id="rId4"/>
    <p:sldId id="333" r:id="rId5"/>
    <p:sldId id="324" r:id="rId6"/>
    <p:sldId id="271" r:id="rId7"/>
    <p:sldId id="347" r:id="rId8"/>
  </p:sldIdLst>
  <p:sldSz cx="9906000" cy="6858000" type="A4"/>
  <p:notesSz cx="6811963" cy="9945688"/>
  <p:defaultTextStyle>
    <a:defPPr>
      <a:defRPr lang="ru-RU"/>
    </a:defPPr>
    <a:lvl1pPr algn="l" defTabSz="923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61963" indent="-4763" algn="l" defTabSz="923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23925" indent="-9525" algn="l" defTabSz="923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87475" indent="-15875" algn="l" defTabSz="923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49438" indent="-20638" algn="l" defTabSz="923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53" autoAdjust="0"/>
    <p:restoredTop sz="79010" autoAdjust="0"/>
  </p:normalViewPr>
  <p:slideViewPr>
    <p:cSldViewPr>
      <p:cViewPr varScale="1">
        <p:scale>
          <a:sx n="47" d="100"/>
          <a:sy n="47" d="100"/>
        </p:scale>
        <p:origin x="66" y="156"/>
      </p:cViewPr>
      <p:guideLst>
        <p:guide orient="horz" pos="2161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2546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2546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A2CFE7-1D4F-4BF4-A2E6-4F014CA9403B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63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2546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2546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F89BDB-428A-4018-95C8-778865461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64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1963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3925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7475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49438" algn="l" defTabSz="9239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3661" algn="l" defTabSz="9254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6393" algn="l" defTabSz="9254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39125" algn="l" defTabSz="9254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1857" algn="l" defTabSz="9254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F89BDB-428A-4018-95C8-778865461D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7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F89BDB-428A-4018-95C8-778865461DE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23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F89BDB-428A-4018-95C8-778865461DE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4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049A0-457D-4412-8EA6-FBEC770A09D4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E87B-43C9-42E7-8BC2-EB5BA55C4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690F-CE84-4B58-851B-E6779B889A07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2FC9-4E85-45B5-B2EE-F52BC4F4C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A8AEB-BFE4-48FC-BE70-D70CF4969614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E6C92-9AC7-45F5-8DF1-AF618983F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656C-B58D-40D0-A488-83BE4DB7FB40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56DA-6F96-4FC9-88DB-B12E28BBA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3397F-D6C0-420A-A366-074B62B7CF16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0BB8-0CB3-430E-A9F0-F1DE96CB9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0E74D-2A67-4040-A557-21754CD5BA32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FB401-6FB3-411E-B24E-F98826BC5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2C5C-F77D-4709-8A9D-32D869E703EA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8CF8-F48D-494F-9824-EC93F57C3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F598-0735-4DB9-A7E7-2662FCBF9842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C84F-D732-4313-B3D9-CCE5DCA1B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AA14A-5317-4193-B890-A61EFAE6A6AA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C4BE-6AFC-4084-A12F-E5391F052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2C4B8-4FF4-42D2-9763-20FAEF6DE8AC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454D0-6687-431D-9FD5-1CE67E696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C20E-81B7-460B-BC11-A6882C0A8813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B11C-63FF-4C13-99E8-CACF3150B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2546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151C9-D359-4BBB-8438-8AA1E983DD6B}" type="datetimeFigureOut">
              <a:rPr lang="ru-RU"/>
              <a:pPr>
                <a:defRPr/>
              </a:pPr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2546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25464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DD7C91-86F3-4E24-800D-A56AE2335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906000" cy="6858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lnSpc>
                <a:spcPct val="115000"/>
              </a:lnSpc>
            </a:pPr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Объективное и стимулирующее к успеху</a:t>
            </a:r>
            <a:b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оценивание качества знаний учащихся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Караев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Ж.А.,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д.п.н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профессор</a:t>
            </a:r>
            <a:b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ГНС НАО </a:t>
            </a:r>
            <a:r>
              <a:rPr lang="ru-RU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им.Ы.Алтынсарина</a:t>
            </a:r>
            <a:b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01" y="0"/>
            <a:ext cx="9896799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indent="254000" algn="ctr"/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Причины необъективной оценки </a:t>
            </a:r>
            <a:b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качества знаний учащихся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7351A4-22B1-47DB-A5DB-D7B4F044BD1A}"/>
              </a:ext>
            </a:extLst>
          </p:cNvPr>
          <p:cNvSpPr txBox="1"/>
          <p:nvPr/>
        </p:nvSpPr>
        <p:spPr>
          <a:xfrm>
            <a:off x="9201" y="1030827"/>
            <a:ext cx="9887597" cy="5530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1. Отсутствие в </a:t>
            </a:r>
            <a:r>
              <a:rPr lang="ru-RU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знаниевой</a:t>
            </a:r>
            <a:r>
              <a:rPr lang="ru-RU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дидактике </a:t>
            </a:r>
            <a:r>
              <a:rPr lang="ru-RU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диагностичной</a:t>
            </a:r>
            <a:r>
              <a:rPr lang="ru-RU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методики </a:t>
            </a:r>
            <a:r>
              <a:rPr lang="ru-RU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целеобразования</a:t>
            </a:r>
            <a:r>
              <a:rPr lang="ru-RU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kern="1200" dirty="0" err="1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Диагностичная</a:t>
            </a:r>
            <a:r>
              <a:rPr lang="ru-RU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постановка цели</a:t>
            </a:r>
            <a:r>
              <a:rPr lang="ru-RU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обучения характеризуется </a:t>
            </a:r>
            <a:r>
              <a:rPr lang="ru-RU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результатами </a:t>
            </a:r>
            <a:r>
              <a:rPr lang="ru-RU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обучения,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выраженными </a:t>
            </a:r>
            <a:r>
              <a:rPr lang="ru-RU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действиях </a:t>
            </a:r>
            <a:r>
              <a:rPr lang="ru-RU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учащихся, которые можно </a:t>
            </a:r>
            <a:r>
              <a:rPr lang="ru-RU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точно опознать, оценить, измерить.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ель </a:t>
            </a:r>
            <a:r>
              <a:rPr lang="ru-RU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это предельно конкретный, охарактеризованный качественно, </a:t>
            </a:r>
            <a:r>
              <a:rPr lang="ru-RU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образ желаемого (ожидаемого) результата,</a:t>
            </a:r>
            <a:r>
              <a:rPr lang="ru-RU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которого ученик может достичь к строго определенному моменту времени.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2. Некорректная трактовка понятия «качества знания» в </a:t>
            </a:r>
            <a:r>
              <a:rPr lang="ru-RU" b="1" kern="1200" dirty="0" err="1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знаниевой</a:t>
            </a:r>
            <a:r>
              <a:rPr lang="ru-RU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дидактике.</a:t>
            </a:r>
            <a:endParaRPr lang="ru-RU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 качеством знания</a:t>
            </a:r>
            <a:r>
              <a:rPr lang="kk-KZ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подразумевалось «процентное соотношение количества учащихся, получивших «4» и «5» к общему количеству детей в классе». Процентное соотношение общего количества учащихся к ученикам, получившим неудовлетворительные оценки – определяло </a:t>
            </a:r>
            <a:r>
              <a:rPr lang="kk-KZ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«успеваемость»</a:t>
            </a:r>
            <a:r>
              <a:rPr lang="kk-KZ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класса.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мировой практике качество знания </a:t>
            </a:r>
            <a:r>
              <a:rPr lang="kk-KZ" b="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это показатель соответствия реально достигнутых результатов обучающихся к целям обучения.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3. Нечеткое, знаниевое описание критериев и узкий диапазон шкалы 5-ти балльной системы оценивания.</a:t>
            </a:r>
            <a:endParaRPr lang="ru-RU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6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25" y="18288"/>
            <a:ext cx="9896799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indent="254000">
              <a:lnSpc>
                <a:spcPct val="107000"/>
              </a:lnSpc>
            </a:pP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Компоненты педагогической квалиметрии, </a:t>
            </a:r>
            <a:b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введенной в рамках проекта «Обновленное содержание»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503DFB-7E08-4231-AED8-614E15BE3949}"/>
              </a:ext>
            </a:extLst>
          </p:cNvPr>
          <p:cNvSpPr txBox="1"/>
          <p:nvPr/>
        </p:nvSpPr>
        <p:spPr>
          <a:xfrm>
            <a:off x="218474" y="1143000"/>
            <a:ext cx="9469052" cy="4812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4000" algn="ctr">
              <a:lnSpc>
                <a:spcPct val="107000"/>
              </a:lnSpc>
            </a:pP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ru-RU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Диагностичная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постановка цели, </a:t>
            </a:r>
            <a:r>
              <a:rPr lang="ru-RU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определение ожидаемого результата ГОСО на основе таксономии </a:t>
            </a:r>
            <a:r>
              <a:rPr lang="ru-RU" sz="18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Б.Блума</a:t>
            </a:r>
            <a:r>
              <a:rPr lang="ru-RU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</a:pP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2. 10-ти балльная шкала  оценивания, </a:t>
            </a:r>
            <a:r>
              <a:rPr lang="ru-RU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степеней овладения материалом: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узнавание, воспроизведение, понимание, применение в стандартной ситуации, применение в незнакомой ситуации (эти степени не полностью соответствуют ожидаемым результатам ГОСО, отсутствует творческий уровень усвоения).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3. </a:t>
            </a:r>
            <a:r>
              <a:rPr lang="ru-RU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Критериальная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система оценивания, </a:t>
            </a:r>
            <a:r>
              <a:rPr lang="ru-RU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где критериями являются описание целей по </a:t>
            </a:r>
            <a:r>
              <a:rPr lang="ru-RU" sz="18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Б.Блуму</a:t>
            </a:r>
            <a:r>
              <a:rPr lang="ru-RU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ru-RU" sz="18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kk-KZ" sz="1800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Объективная оценка</a:t>
            </a:r>
            <a:r>
              <a:rPr lang="kk-KZ" sz="18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это </a:t>
            </a:r>
            <a:r>
              <a:rPr lang="kk-KZ" sz="1800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оценка учебных достижений</a:t>
            </a:r>
            <a:r>
              <a:rPr lang="kk-KZ" sz="18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учащихся в соответствии с заранее известными </a:t>
            </a:r>
            <a:r>
              <a:rPr lang="kk-KZ" sz="1800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критериями</a:t>
            </a:r>
            <a:r>
              <a:rPr lang="kk-KZ" sz="18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оценивания, позволяющих корректировать индивидуальную траекторию развития </a:t>
            </a:r>
            <a:r>
              <a:rPr lang="kk-KZ" sz="1800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достижения ожидаемых результатов</a:t>
            </a:r>
            <a:r>
              <a:rPr lang="kk-KZ" sz="18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k-KZ" sz="1800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соответствии с целями</a:t>
            </a:r>
            <a:r>
              <a:rPr lang="kk-KZ" sz="18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обучения. </a:t>
            </a:r>
            <a:endParaRPr lang="ru-RU" sz="18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6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B5CF07D-979D-4BB0-B1C8-1B02952F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1" y="0"/>
            <a:ext cx="9896799" cy="177281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indent="254000" algn="ctr">
              <a:lnSpc>
                <a:spcPct val="107000"/>
              </a:lnSpc>
            </a:pPr>
            <a:r>
              <a:rPr lang="ru-RU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Главные недостатки </a:t>
            </a:r>
            <a:r>
              <a:rPr lang="ru-RU" sz="24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педквалиметрии</a:t>
            </a:r>
            <a:r>
              <a:rPr lang="ru-RU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реализуемой в рамках проекта «Обновленное содержание»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C5EB79-8098-4917-8513-0F168A361C78}"/>
              </a:ext>
            </a:extLst>
          </p:cNvPr>
          <p:cNvSpPr txBox="1"/>
          <p:nvPr/>
        </p:nvSpPr>
        <p:spPr>
          <a:xfrm>
            <a:off x="506506" y="1772816"/>
            <a:ext cx="8892988" cy="3780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KZ" sz="300" dirty="0">
                <a:effectLst/>
              </a:rPr>
              <a:t> </a:t>
            </a:r>
          </a:p>
          <a:p>
            <a:pPr indent="254000" algn="just">
              <a:lnSpc>
                <a:spcPct val="107000"/>
              </a:lnSpc>
            </a:pPr>
            <a:endParaRPr lang="ru-RU" sz="1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1. Отсутствие разработки содержания </a:t>
            </a:r>
            <a:r>
              <a:rPr lang="ru-RU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учебного материала (учебников), позволяющего достижения всех уровней таксономии целей (ожидаемых результатов ГОСО, учебных программ), достижение которых обеспечивает качество знания всех уровней усвоения (</a:t>
            </a:r>
            <a:r>
              <a:rPr lang="kk-KZ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определение содержания методом </a:t>
            </a:r>
            <a:r>
              <a:rPr lang="kk-K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«обратного дизайна»,</a:t>
            </a:r>
            <a:r>
              <a:rPr lang="kk-KZ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требования к разработке </a:t>
            </a:r>
            <a:r>
              <a:rPr lang="ru-RU" sz="18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деятельностно</a:t>
            </a:r>
            <a:r>
              <a:rPr lang="ru-RU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-развивающего содержания имеются в теории ТТМСО).</a:t>
            </a:r>
          </a:p>
          <a:p>
            <a:pPr marL="457200" indent="-457200" algn="just">
              <a:lnSpc>
                <a:spcPct val="107000"/>
              </a:lnSpc>
              <a:buAutoNum type="arabicPeriod"/>
            </a:pPr>
            <a:endParaRPr lang="ru-RU" sz="18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2. Отсутствие уровневых контрольно-измерительных материалов</a:t>
            </a:r>
            <a:r>
              <a:rPr lang="ru-RU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8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формативного</a:t>
            </a:r>
            <a:r>
              <a:rPr lang="ru-RU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8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суммативного</a:t>
            </a:r>
            <a:r>
              <a:rPr lang="ru-RU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оценивания (требования к разработке </a:t>
            </a:r>
            <a:r>
              <a:rPr lang="ru-RU" sz="18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КИМов</a:t>
            </a:r>
            <a:r>
              <a:rPr lang="ru-RU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такого формата имеются в теории ТТМСО)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ru-RU" sz="1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1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7E0D003-E21E-42AA-A05B-C6B21CE82E3B}"/>
              </a:ext>
            </a:extLst>
          </p:cNvPr>
          <p:cNvSpPr txBox="1">
            <a:spLocks/>
          </p:cNvSpPr>
          <p:nvPr/>
        </p:nvSpPr>
        <p:spPr bwMode="auto">
          <a:xfrm>
            <a:off x="-13402" y="0"/>
            <a:ext cx="9919402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254000" defTabSz="914400"/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направления модернизации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педквалиметрии</a:t>
            </a:r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45E058-28EE-473C-81D3-050EB930AA2E}"/>
              </a:ext>
            </a:extLst>
          </p:cNvPr>
          <p:cNvSpPr txBox="1"/>
          <p:nvPr/>
        </p:nvSpPr>
        <p:spPr>
          <a:xfrm>
            <a:off x="201547" y="1484784"/>
            <a:ext cx="9489504" cy="5131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1.    Модификация таксономии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Б.Блума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новой финальной цели –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«создание» 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путем интеграции целей: анализ, синтез, оценивания (этого требует цифровизация и </a:t>
            </a:r>
            <a:r>
              <a:rPr lang="en-US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STEM</a:t>
            </a:r>
            <a:r>
              <a:rPr lang="ru-RU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подходы)</a:t>
            </a:r>
            <a:r>
              <a:rPr lang="kk-KZ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2.  Внедрение «стимулирующего к успеху» метода оценивания. </a:t>
            </a:r>
            <a:r>
              <a:rPr lang="kk-KZ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комфортного контрольно-оценочного этапа в ОП, благоприятную образовательную среду.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3.  Реализация проекта «Развивающие учебники». </a:t>
            </a:r>
            <a:r>
              <a:rPr lang="kk-KZ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сборников КИМов по всем предметам.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4. Использование в ОП ТТМСО, </a:t>
            </a:r>
            <a:r>
              <a:rPr lang="kk-KZ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разработанной с учетом требований деятельностно-компетентностной дидактики и новой педагогической квалиметрии, гарантированно обеспечивающей качество знания учащихся.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kk-KZ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kk-KZ" sz="18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Примечание: </a:t>
            </a:r>
            <a:r>
              <a:rPr lang="kk-KZ" sz="1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Главной задачей внедрения новой квалиметрии в ОП является не только объективная оценка знаний учащихся, но и  путем точечной коррекции обеспечение их развития.</a:t>
            </a:r>
            <a:endParaRPr lang="ru-RU" sz="1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4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133B323-4FD2-A8DB-1BB3-2A0583A5E175}"/>
              </a:ext>
            </a:extLst>
          </p:cNvPr>
          <p:cNvPicPr/>
          <p:nvPr/>
        </p:nvPicPr>
        <p:blipFill rotWithShape="1">
          <a:blip r:embed="rId2"/>
          <a:srcRect l="16974" t="23568" r="21314" b="27973"/>
          <a:stretch/>
        </p:blipFill>
        <p:spPr bwMode="auto">
          <a:xfrm>
            <a:off x="12380" y="931077"/>
            <a:ext cx="9906000" cy="5650156"/>
          </a:xfrm>
          <a:prstGeom prst="rect">
            <a:avLst/>
          </a:prstGeom>
          <a:gradFill>
            <a:gsLst>
              <a:gs pos="63600">
                <a:schemeClr val="tx2">
                  <a:lumMod val="20000"/>
                  <a:lumOff val="8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539AC5-FB15-04F2-CCC0-B21B4C5772A1}"/>
              </a:ext>
            </a:extLst>
          </p:cNvPr>
          <p:cNvSpPr txBox="1"/>
          <p:nvPr/>
        </p:nvSpPr>
        <p:spPr>
          <a:xfrm>
            <a:off x="781416" y="173035"/>
            <a:ext cx="7772987" cy="6924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50" b="1" dirty="0"/>
              <a:t>Дидактическая матрица – основа проектирования ОП </a:t>
            </a:r>
          </a:p>
          <a:p>
            <a:pPr algn="ctr"/>
            <a:r>
              <a:rPr lang="ru-RU" sz="1950" b="1" dirty="0"/>
              <a:t>с новой педагогической квалиметрией</a:t>
            </a:r>
            <a:endParaRPr lang="ru-RU" sz="19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CCA36AB-1693-CEF9-7042-7AD07823E7CD}"/>
              </a:ext>
            </a:extLst>
          </p:cNvPr>
          <p:cNvSpPr/>
          <p:nvPr/>
        </p:nvSpPr>
        <p:spPr>
          <a:xfrm>
            <a:off x="1731867" y="6515688"/>
            <a:ext cx="58720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Дидактическая матрица; ↗ - вектор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38363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E52C77-4505-4564-9727-290C698515C4}"/>
              </a:ext>
            </a:extLst>
          </p:cNvPr>
          <p:cNvSpPr txBox="1"/>
          <p:nvPr/>
        </p:nvSpPr>
        <p:spPr>
          <a:xfrm>
            <a:off x="2474976" y="2600908"/>
            <a:ext cx="4956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125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3274</TotalTime>
  <Words>562</Words>
  <Application>Microsoft Office PowerPoint</Application>
  <PresentationFormat>Лист A4 (210x297 мм)</PresentationFormat>
  <Paragraphs>40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Объективное и стимулирующее к успеху  оценивание качества знаний учащихся    Караев Ж.А., д.п.н., профессор ГНС НАО им.Ы.Алтынсарина    </vt:lpstr>
      <vt:lpstr>Причины необъективной оценки  качества знаний учащихся</vt:lpstr>
      <vt:lpstr>Компоненты педагогической квалиметрии,  введенной в рамках проекта «Обновленное содержание»</vt:lpstr>
      <vt:lpstr>Главные недостатки педквалиметрии,  реализуемой в рамках проекта «Обновленное содержание»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Диагностическая матрица &lt;=&gt; Логико-структурная модель ТТМСО (Взаимосвязь таксономии целей с уровнями усвоения, мотива, активности, умений и качества знаний)</dc:title>
  <dc:creator>User</dc:creator>
  <cp:lastModifiedBy>Жанар Кобдикова</cp:lastModifiedBy>
  <cp:revision>342</cp:revision>
  <cp:lastPrinted>2014-09-23T11:19:59Z</cp:lastPrinted>
  <dcterms:created xsi:type="dcterms:W3CDTF">2013-03-18T06:54:44Z</dcterms:created>
  <dcterms:modified xsi:type="dcterms:W3CDTF">2023-05-14T08:39:50Z</dcterms:modified>
</cp:coreProperties>
</file>