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2"/>
  </p:notesMasterIdLst>
  <p:sldIdLst>
    <p:sldId id="256" r:id="rId2"/>
    <p:sldId id="267" r:id="rId3"/>
    <p:sldId id="275" r:id="rId4"/>
    <p:sldId id="283" r:id="rId5"/>
    <p:sldId id="282" r:id="rId6"/>
    <p:sldId id="278" r:id="rId7"/>
    <p:sldId id="277" r:id="rId8"/>
    <p:sldId id="281" r:id="rId9"/>
    <p:sldId id="265" r:id="rId10"/>
    <p:sldId id="268" r:id="rId11"/>
    <p:sldId id="263" r:id="rId12"/>
    <p:sldId id="264" r:id="rId13"/>
    <p:sldId id="262" r:id="rId14"/>
    <p:sldId id="274" r:id="rId15"/>
    <p:sldId id="269" r:id="rId16"/>
    <p:sldId id="261" r:id="rId17"/>
    <p:sldId id="279" r:id="rId18"/>
    <p:sldId id="280" r:id="rId19"/>
    <p:sldId id="284" r:id="rId20"/>
    <p:sldId id="27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3266" autoAdjust="0"/>
  </p:normalViewPr>
  <p:slideViewPr>
    <p:cSldViewPr>
      <p:cViewPr varScale="1">
        <p:scale>
          <a:sx n="69" d="100"/>
          <a:sy n="69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A4A1D26-C59A-496C-B7E5-B8A78865694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A7851-908D-47D8-BEAA-5013BC327615}" type="slidenum">
              <a:rPr lang="ru-RU"/>
              <a:pPr/>
              <a:t>2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/>
              <a:t>Первый сборник рассказов Федосеева- «Таёжные встречи»-был опубликован в 1950 году.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144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144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4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4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4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4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4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5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5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5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5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5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5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45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145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145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6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6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6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6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6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6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6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6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6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6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7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7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7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7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7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7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7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7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7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7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8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8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8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8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8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8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8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8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8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8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9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9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9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9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9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9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9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9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9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9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0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0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0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0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0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0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0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0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0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0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1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1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1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1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1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1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1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1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1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1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2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2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2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2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2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2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2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2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2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2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3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3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3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3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3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3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3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3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3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3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4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4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4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4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4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4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4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4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4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4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5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5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5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5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5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5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5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5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5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5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6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7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7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7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7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7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7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7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7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7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7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8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8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58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9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9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59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159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9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595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1596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1597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B9EA2B5F-1586-4383-9974-E104C9196B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D11E2-2E4F-4C5F-99CE-AB314C5927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9B77D-8A5B-4EC3-9B40-EF0ECAF6C0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1107E-17C5-4280-8824-FB423C94C2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9D218-1F2F-4F07-841E-0F35827BF7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A2F1F-971D-4423-9F93-DA28580763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E0256-A423-4174-BBE1-C1F3C810E2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ACB5A-1675-4097-8CAB-5B4E7E1862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1348D-401D-4FF0-A292-A9B9D9F3A5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25905-89A3-4CB3-909D-B74412DFD4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F690E-EBBD-438D-A16D-CBD7D90FDF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041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042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2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3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3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3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04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04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4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4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05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6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56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056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057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/>
            </a:lvl1pPr>
          </a:lstStyle>
          <a:p>
            <a:endParaRPr lang="ru-RU"/>
          </a:p>
        </p:txBody>
      </p:sp>
      <p:sp>
        <p:nvSpPr>
          <p:cNvPr id="6057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/>
            </a:lvl1pPr>
          </a:lstStyle>
          <a:p>
            <a:endParaRPr lang="ru-RU"/>
          </a:p>
        </p:txBody>
      </p:sp>
      <p:sp>
        <p:nvSpPr>
          <p:cNvPr id="6057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/>
            </a:lvl1pPr>
          </a:lstStyle>
          <a:p>
            <a:fld id="{170E4CF1-08A1-4814-B487-757634DFFDC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057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86;&#1083;&#1100;&#1079;&#1086;&#1074;&#1072;&#1090;&#1077;&#1083;&#1100;\Desktop\&#1073;&#1080;&#1073;&#1083;&#1080;&#1086;&#1090;&#1077;&#1082;&#1072;\&#1084;&#1077;&#1095;&#1077;&#1085;&#1099;&#1081;\&#1052;&#1041;&#1054;&#1059;%20&#1057;&#1054;&#1064;%20&#8470;%2069%20&#1052;&#1062;%20&#1047;&#1086;&#1076;&#1080;&#1072;&#1082;%20&#1052;&#1077;&#1095;&#1077;&#1085;&#1099;&#1081;.mp4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lib.ru/author/1538" TargetMode="External"/><Relationship Id="rId13" Type="http://schemas.openxmlformats.org/officeDocument/2006/relationships/hyperlink" Target="http://fantlab.ru/work420077" TargetMode="External"/><Relationship Id="rId18" Type="http://schemas.openxmlformats.org/officeDocument/2006/relationships/hyperlink" Target="http://gigakniga.com/?aid=6137&amp;author=%D0%93%D1%80%D0%B8%D0%B3%D0%BE%D1%80%D0%B8%D0%B9_%D0%90%D0%BD%D0%B8%D1%81%D0%B8%D0%BC%D0%BE%D0%B2%D0%B8%D1%87_%D0%A4%D0%B5%D0%B4%D0%BE%D1%81%D0%B5%D0%B5%D0%B2" TargetMode="External"/><Relationship Id="rId3" Type="http://schemas.openxmlformats.org/officeDocument/2006/relationships/hyperlink" Target="http://ru.wikipedia.org/wiki/%D4%E5%E4%EE%F1%E5%E5%E2,_%C3%F0%E8%E3%EE%F0%E8%E9_%C0%ED%E8%F1%E8%EC%EE%E2%E8%F7" TargetMode="External"/><Relationship Id="rId21" Type="http://schemas.openxmlformats.org/officeDocument/2006/relationships/hyperlink" Target="http://www.liveinternet.ru/" TargetMode="External"/><Relationship Id="rId7" Type="http://schemas.openxmlformats.org/officeDocument/2006/relationships/hyperlink" Target="http://bsk.nios.ru/content/fedoseev-grigoriy-anisimovich" TargetMode="External"/><Relationship Id="rId12" Type="http://schemas.openxmlformats.org/officeDocument/2006/relationships/hyperlink" Target="http://tfile.me/forum/viewtopic.php?t=600799" TargetMode="External"/><Relationship Id="rId17" Type="http://schemas.openxmlformats.org/officeDocument/2006/relationships/hyperlink" Target="http://gigakniga.com/" TargetMode="External"/><Relationship Id="rId2" Type="http://schemas.openxmlformats.org/officeDocument/2006/relationships/hyperlink" Target="http://ru.wikipedia.org/" TargetMode="External"/><Relationship Id="rId16" Type="http://schemas.openxmlformats.org/officeDocument/2006/relationships/hyperlink" Target="http://rutracker.org/forum/viewtopic.php?t=3598714" TargetMode="External"/><Relationship Id="rId20" Type="http://schemas.openxmlformats.org/officeDocument/2006/relationships/hyperlink" Target="http://litrus.net/book/read/88822?p=6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sk.nios.ru/" TargetMode="External"/><Relationship Id="rId11" Type="http://schemas.openxmlformats.org/officeDocument/2006/relationships/hyperlink" Target="http://www.sbras.ru/HBC/1999/n14/f10.html" TargetMode="External"/><Relationship Id="rId5" Type="http://schemas.openxmlformats.org/officeDocument/2006/relationships/hyperlink" Target="http://www.kmslib.ru/fedoseev-grigoriy-anisimovich-pisatel-biografiya-fedoseeva-g" TargetMode="External"/><Relationship Id="rId15" Type="http://schemas.openxmlformats.org/officeDocument/2006/relationships/hyperlink" Target="http://rutracker.org/" TargetMode="External"/><Relationship Id="rId23" Type="http://schemas.openxmlformats.org/officeDocument/2006/relationships/hyperlink" Target="http://www.liveinternet.ru/users/olga_zab/post243972632" TargetMode="External"/><Relationship Id="rId10" Type="http://schemas.openxmlformats.org/officeDocument/2006/relationships/hyperlink" Target="http://www.labirint.ru/books/278668/" TargetMode="External"/><Relationship Id="rId19" Type="http://schemas.openxmlformats.org/officeDocument/2006/relationships/hyperlink" Target="http://litrus.net/" TargetMode="External"/><Relationship Id="rId4" Type="http://schemas.openxmlformats.org/officeDocument/2006/relationships/hyperlink" Target="http://www.kmslib.ru/" TargetMode="External"/><Relationship Id="rId9" Type="http://schemas.openxmlformats.org/officeDocument/2006/relationships/hyperlink" Target="http://www.livelib.ru/go/http:/%2Fru.wikipedia.org/wiki/%D4%E5%E4%EE%F1%E5%E5%E2,_%C3%F0%E8%E3%EE%F0%E8%E9_%C0%ED%E8%F1%E8%EC%EE%E2%E8%F7" TargetMode="External"/><Relationship Id="rId14" Type="http://schemas.openxmlformats.org/officeDocument/2006/relationships/hyperlink" Target="http://yandex.ru/images/search?text" TargetMode="External"/><Relationship Id="rId22" Type="http://schemas.openxmlformats.org/officeDocument/2006/relationships/hyperlink" Target="http://www.liveinternet.ru/users/olga_zab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wikipedia.org/wiki/1948_%D0%B3%D0%BE%D0%B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3%D0%BB%D1%83%D0%BA%D0%B8%D1%82%D0%BA%D0%B0%D0%BD" TargetMode="External"/><Relationship Id="rId3" Type="http://schemas.openxmlformats.org/officeDocument/2006/relationships/image" Target="../media/image21.jpeg"/><Relationship Id="rId7" Type="http://schemas.openxmlformats.org/officeDocument/2006/relationships/hyperlink" Target="http://www.openstreetmap.org/?mlat=55.68500&amp;mlon=131.21861&amp;zoom=14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ps.google.com/maps?ll=55.68500,131.21861&amp;q=55.68500,131.21861&amp;spn=0.03,0.03&amp;t=h&amp;hl=ru" TargetMode="External"/><Relationship Id="rId5" Type="http://schemas.openxmlformats.org/officeDocument/2006/relationships/hyperlink" Target="http://tools.wmflabs.org/geohack/geohack.php?language=ru&amp;pagename=%D0%A4%D0%B5%D0%B4%D0%BE%D1%81%D0%B5%D0%B5%D0%B2,_%D0%93%D1%80%D0%B8%D0%B3%D0%BE%D1%80%D0%B8%D0%B9_%D0%90%D0%BD%D0%B8%D1%81%D0%B8%D0%BC%D0%BE%D0%B2%D0%B8%D1%87&amp;params=55_41_6_N_131_13_7_E" TargetMode="Externa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549275"/>
            <a:ext cx="7989887" cy="2955925"/>
          </a:xfrm>
        </p:spPr>
        <p:txBody>
          <a:bodyPr/>
          <a:lstStyle/>
          <a:p>
            <a:r>
              <a:rPr lang="ru-RU" b="1">
                <a:solidFill>
                  <a:srgbClr val="000000"/>
                </a:solidFill>
                <a:effectLst/>
              </a:rPr>
              <a:t>Григорий Федосеев-</a:t>
            </a:r>
            <a:r>
              <a:rPr lang="ru-RU" sz="6000" b="1">
                <a:solidFill>
                  <a:srgbClr val="000000"/>
                </a:solidFill>
                <a:effectLst/>
              </a:rPr>
              <a:t>жизнь и творчество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27965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/>
              <a:t>Стоценко Маргарита Георгиевна,</a:t>
            </a:r>
          </a:p>
          <a:p>
            <a:pPr>
              <a:lnSpc>
                <a:spcPct val="80000"/>
              </a:lnSpc>
            </a:pPr>
            <a:r>
              <a:rPr lang="ru-RU" sz="2800" b="1"/>
              <a:t> педагог -библиотекарь </a:t>
            </a:r>
          </a:p>
          <a:p>
            <a:pPr>
              <a:lnSpc>
                <a:spcPct val="80000"/>
              </a:lnSpc>
            </a:pPr>
            <a:r>
              <a:rPr lang="ru-RU" sz="2800" b="1"/>
              <a:t>МБОУ СОШ № 69 </a:t>
            </a:r>
          </a:p>
          <a:p>
            <a:pPr>
              <a:lnSpc>
                <a:spcPct val="80000"/>
              </a:lnSpc>
            </a:pPr>
            <a:r>
              <a:rPr lang="ru-RU" sz="2800" b="1"/>
              <a:t>Новосибирск</a:t>
            </a:r>
          </a:p>
          <a:p>
            <a:pPr>
              <a:lnSpc>
                <a:spcPct val="80000"/>
              </a:lnSpc>
            </a:pPr>
            <a:r>
              <a:rPr lang="ru-RU" sz="2800" b="1"/>
              <a:t>2014 </a:t>
            </a:r>
          </a:p>
          <a:p>
            <a:pPr>
              <a:lnSpc>
                <a:spcPct val="80000"/>
              </a:lnSpc>
            </a:pP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000000"/>
                </a:solidFill>
                <a:effectLst/>
                <a:latin typeface="Arial" charset="0"/>
              </a:rPr>
              <a:t>В тисках Джугдыра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557338"/>
            <a:ext cx="8229600" cy="4495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>
                <a:solidFill>
                  <a:srgbClr val="000000"/>
                </a:solidFill>
                <a:effectLst/>
                <a:latin typeface="Arial" charset="0"/>
              </a:rPr>
              <a:t>Автор рассказывает о необыкновенных приключениях </a:t>
            </a:r>
          </a:p>
          <a:p>
            <a:pPr>
              <a:buFont typeface="Arial" charset="0"/>
              <a:buNone/>
            </a:pPr>
            <a:r>
              <a:rPr lang="ru-RU" sz="2000" b="1">
                <a:solidFill>
                  <a:srgbClr val="000000"/>
                </a:solidFill>
                <a:effectLst/>
                <a:latin typeface="Arial" charset="0"/>
              </a:rPr>
              <a:t>отряда геодезистов в районе стыков трёх хребтов –            </a:t>
            </a:r>
          </a:p>
          <a:p>
            <a:pPr>
              <a:buFont typeface="Arial" charset="0"/>
              <a:buNone/>
            </a:pPr>
            <a:r>
              <a:rPr lang="ru-RU" sz="2000" b="1">
                <a:solidFill>
                  <a:srgbClr val="000000"/>
                </a:solidFill>
                <a:effectLst/>
                <a:latin typeface="Arial" charset="0"/>
              </a:rPr>
              <a:t>Джугдыра, Станового и Джугджура.</a:t>
            </a:r>
          </a:p>
        </p:txBody>
      </p:sp>
      <p:pic>
        <p:nvPicPr>
          <p:cNvPr id="43014" name="Picture 6" descr="вздыбленные вершины Джугдыр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3141663"/>
            <a:ext cx="2454275" cy="1511300"/>
          </a:xfrm>
          <a:prstGeom prst="rect">
            <a:avLst/>
          </a:prstGeom>
          <a:noFill/>
        </p:spPr>
      </p:pic>
      <p:pic>
        <p:nvPicPr>
          <p:cNvPr id="43016" name="Picture 8" descr="улукиткан ведёт карава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4868863"/>
            <a:ext cx="2478088" cy="1511300"/>
          </a:xfrm>
          <a:prstGeom prst="rect">
            <a:avLst/>
          </a:prstGeom>
          <a:noFill/>
        </p:spPr>
      </p:pic>
      <p:pic>
        <p:nvPicPr>
          <p:cNvPr id="43017" name="Picture 9" descr="картинка в тисках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638" y="3500438"/>
            <a:ext cx="1831975" cy="2519362"/>
          </a:xfrm>
          <a:prstGeom prst="rect">
            <a:avLst/>
          </a:prstGeom>
          <a:noFill/>
        </p:spPr>
      </p:pic>
      <p:pic>
        <p:nvPicPr>
          <p:cNvPr id="43018" name="Picture 10" descr="в тисках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950" y="2492375"/>
            <a:ext cx="1489075" cy="2449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000000"/>
                </a:solidFill>
                <a:effectLst/>
                <a:latin typeface="Arial" charset="0"/>
              </a:rPr>
              <a:t>Тропою испытаний</a:t>
            </a:r>
          </a:p>
        </p:txBody>
      </p:sp>
      <p:pic>
        <p:nvPicPr>
          <p:cNvPr id="27653" name="Picture 5" descr="тропою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2205038"/>
            <a:ext cx="1673225" cy="2220912"/>
          </a:xfrm>
          <a:prstGeom prst="rect">
            <a:avLst/>
          </a:prstGeom>
          <a:noFill/>
        </p:spPr>
      </p:pic>
      <p:pic>
        <p:nvPicPr>
          <p:cNvPr id="27654" name="Picture 6" descr="5666433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3933825"/>
            <a:ext cx="16573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тропой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989138"/>
            <a:ext cx="1614488" cy="2422525"/>
          </a:xfrm>
          <a:prstGeom prst="rect">
            <a:avLst/>
          </a:prstGeom>
          <a:noFill/>
        </p:spPr>
      </p:pic>
      <p:pic>
        <p:nvPicPr>
          <p:cNvPr id="27656" name="Picture 8" descr="тропою ис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9925" y="1628775"/>
            <a:ext cx="1689100" cy="2436813"/>
          </a:xfrm>
          <a:prstGeom prst="rect">
            <a:avLst/>
          </a:prstGeom>
          <a:noFill/>
        </p:spPr>
      </p:pic>
      <p:pic>
        <p:nvPicPr>
          <p:cNvPr id="27658" name="Picture 10" descr="image1230106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3635375" y="3284538"/>
            <a:ext cx="1697038" cy="2374900"/>
          </a:xfrm>
          <a:noFill/>
          <a:ln/>
        </p:spPr>
      </p:pic>
      <p:pic>
        <p:nvPicPr>
          <p:cNvPr id="27659" name="Picture 11" descr="собаки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650" y="4868863"/>
            <a:ext cx="962025" cy="1428750"/>
          </a:xfrm>
          <a:prstGeom prst="rect">
            <a:avLst/>
          </a:prstGeom>
          <a:noFill/>
        </p:spPr>
      </p:pic>
      <p:pic>
        <p:nvPicPr>
          <p:cNvPr id="27660" name="Picture 12" descr="таёжные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16688" y="4581525"/>
            <a:ext cx="1482725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тропой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1988840"/>
            <a:ext cx="1614488" cy="242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000000"/>
                </a:solidFill>
                <a:effectLst/>
              </a:rPr>
              <a:t>Смерть меня подождёт</a:t>
            </a:r>
          </a:p>
        </p:txBody>
      </p:sp>
      <p:pic>
        <p:nvPicPr>
          <p:cNvPr id="28676" name="Picture 4" descr="3572703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419475" y="3429000"/>
            <a:ext cx="1793875" cy="1800225"/>
          </a:xfrm>
          <a:noFill/>
          <a:ln/>
        </p:spPr>
      </p:pic>
      <p:pic>
        <p:nvPicPr>
          <p:cNvPr id="28677" name="Picture 5" descr="смерт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688" y="1916113"/>
            <a:ext cx="2095500" cy="3238500"/>
          </a:xfrm>
          <a:prstGeom prst="rect">
            <a:avLst/>
          </a:prstGeom>
          <a:noFill/>
        </p:spPr>
      </p:pic>
      <p:pic>
        <p:nvPicPr>
          <p:cNvPr id="28678" name="Picture 6" descr="смер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1700213"/>
            <a:ext cx="1855787" cy="2868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000000"/>
                </a:solidFill>
                <a:effectLst/>
                <a:latin typeface="Arial" charset="0"/>
              </a:rPr>
              <a:t>Злой дух Ямбуя</a:t>
            </a:r>
          </a:p>
        </p:txBody>
      </p:sp>
      <p:pic>
        <p:nvPicPr>
          <p:cNvPr id="26629" name="Picture 5" descr="из фильм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788" y="4652963"/>
            <a:ext cx="2519362" cy="1931987"/>
          </a:xfrm>
          <a:prstGeom prst="rect">
            <a:avLst/>
          </a:prstGeom>
          <a:noFill/>
        </p:spPr>
      </p:pic>
      <p:pic>
        <p:nvPicPr>
          <p:cNvPr id="26630" name="Picture 6" descr="зло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738" y="2565400"/>
            <a:ext cx="2095500" cy="3238500"/>
          </a:xfrm>
          <a:prstGeom prst="rect">
            <a:avLst/>
          </a:prstGeom>
          <a:noFill/>
        </p:spPr>
      </p:pic>
      <p:sp>
        <p:nvSpPr>
          <p:cNvPr id="26632" name="Rectangle 8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052513"/>
            <a:ext cx="8748712" cy="5589587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dirty="0"/>
          </a:p>
        </p:txBody>
      </p:sp>
      <p:pic>
        <p:nvPicPr>
          <p:cNvPr id="26634" name="Picture 10" descr="озон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1484313"/>
            <a:ext cx="1809750" cy="2647950"/>
          </a:xfrm>
          <a:prstGeom prst="rect">
            <a:avLst/>
          </a:prstGeom>
          <a:noFill/>
        </p:spPr>
      </p:pic>
      <p:pic>
        <p:nvPicPr>
          <p:cNvPr id="26635" name="Picture 11" descr="Рисунок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4149725"/>
            <a:ext cx="1446212" cy="2232025"/>
          </a:xfrm>
          <a:prstGeom prst="rect">
            <a:avLst/>
          </a:prstGeom>
          <a:noFill/>
        </p:spPr>
      </p:pic>
      <p:pic>
        <p:nvPicPr>
          <p:cNvPr id="26637" name="Picture 13" descr="злой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95513" y="4221163"/>
            <a:ext cx="1517650" cy="2160587"/>
          </a:xfrm>
          <a:prstGeom prst="rect">
            <a:avLst/>
          </a:prstGeom>
          <a:noFill/>
        </p:spPr>
      </p:pic>
      <p:pic>
        <p:nvPicPr>
          <p:cNvPr id="26638" name="Picture 14" descr="ямбуй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11413" y="1484313"/>
            <a:ext cx="1544637" cy="2663825"/>
          </a:xfrm>
          <a:prstGeom prst="rect">
            <a:avLst/>
          </a:prstGeom>
          <a:noFill/>
        </p:spPr>
      </p:pic>
      <p:pic>
        <p:nvPicPr>
          <p:cNvPr id="26639" name="Picture 15" descr="бабка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00788" y="1989138"/>
            <a:ext cx="2555875" cy="1941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0000"/>
                </a:solidFill>
                <a:effectLst/>
                <a:latin typeface="Arial" charset="0"/>
              </a:rPr>
              <a:t>По Восточному </a:t>
            </a:r>
            <a:r>
              <a:rPr lang="ru-RU" sz="3600" b="1" dirty="0" err="1">
                <a:solidFill>
                  <a:srgbClr val="000000"/>
                </a:solidFill>
                <a:effectLst/>
                <a:latin typeface="Arial" charset="0"/>
              </a:rPr>
              <a:t>Саяну</a:t>
            </a:r>
            <a:endParaRPr lang="ru-RU" sz="3600" b="1" dirty="0"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52230" name="Picture 6" descr="по восточному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565400"/>
            <a:ext cx="2095500" cy="3238500"/>
          </a:xfrm>
          <a:prstGeom prst="rect">
            <a:avLst/>
          </a:prstGeom>
          <a:noFill/>
        </p:spPr>
      </p:pic>
      <p:pic>
        <p:nvPicPr>
          <p:cNvPr id="52234" name="Picture 10" descr="028702175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1916113"/>
            <a:ext cx="4762500" cy="2105025"/>
          </a:xfrm>
          <a:prstGeom prst="rect">
            <a:avLst/>
          </a:prstGeom>
          <a:noFill/>
        </p:spPr>
      </p:pic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3492500" y="4292600"/>
            <a:ext cx="4699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800" b="0">
                <a:solidFill>
                  <a:srgbClr val="000000"/>
                </a:solidFill>
                <a:latin typeface="Tahoma" pitchFamily="34" charset="0"/>
              </a:rPr>
              <a:t>Восточный Саян. Тукшинское Белогорье.</a:t>
            </a:r>
            <a:r>
              <a:rPr lang="ru-RU" sz="18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52237" name="Rectangle 1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dirty="0">
              <a:latin typeface="Arial" charset="0"/>
            </a:endParaRPr>
          </a:p>
        </p:txBody>
      </p:sp>
      <p:sp>
        <p:nvSpPr>
          <p:cNvPr id="7" name="Rectangle 13"/>
          <p:cNvSpPr txBox="1">
            <a:spLocks noRot="1" noChangeArrowheads="1"/>
          </p:cNvSpPr>
          <p:nvPr/>
        </p:nvSpPr>
        <p:spPr bwMode="auto">
          <a:xfrm>
            <a:off x="251520" y="1556792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000000"/>
                </a:solidFill>
                <a:effectLst/>
                <a:latin typeface="Arial" charset="0"/>
              </a:rPr>
              <a:t>Последний  костёр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1700213"/>
            <a:ext cx="8964612" cy="44958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000" b="1">
                <a:solidFill>
                  <a:srgbClr val="000000"/>
                </a:solidFill>
                <a:effectLst/>
              </a:rPr>
              <a:t>   </a:t>
            </a:r>
            <a:r>
              <a:rPr lang="ru-RU" sz="2000" b="1">
                <a:solidFill>
                  <a:srgbClr val="000000"/>
                </a:solidFill>
                <a:effectLst/>
                <a:latin typeface="Arial" charset="0"/>
              </a:rPr>
              <a:t>Эта повесть посвящена любимому герою Федосеева</a:t>
            </a:r>
          </a:p>
          <a:p>
            <a:pPr algn="ctr">
              <a:buFont typeface="Arial" charset="0"/>
              <a:buNone/>
            </a:pPr>
            <a:r>
              <a:rPr lang="ru-RU" sz="2000" b="1">
                <a:solidFill>
                  <a:srgbClr val="000000"/>
                </a:solidFill>
                <a:effectLst/>
                <a:latin typeface="Arial" charset="0"/>
              </a:rPr>
              <a:t> - проводнику Улукиткану</a:t>
            </a:r>
          </a:p>
        </p:txBody>
      </p:sp>
      <p:pic>
        <p:nvPicPr>
          <p:cNvPr id="44036" name="Picture 4" descr="косте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4149725"/>
            <a:ext cx="1323975" cy="2232025"/>
          </a:xfrm>
          <a:prstGeom prst="rect">
            <a:avLst/>
          </a:prstGeom>
          <a:noFill/>
        </p:spPr>
      </p:pic>
      <p:pic>
        <p:nvPicPr>
          <p:cNvPr id="44038" name="Picture 6" descr="пос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838" y="4437063"/>
            <a:ext cx="1658937" cy="2016125"/>
          </a:xfrm>
          <a:prstGeom prst="rect">
            <a:avLst/>
          </a:prstGeom>
          <a:noFill/>
        </p:spPr>
      </p:pic>
      <p:pic>
        <p:nvPicPr>
          <p:cNvPr id="44039" name="Picture 7" descr="послед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2852738"/>
            <a:ext cx="1316038" cy="2089150"/>
          </a:xfrm>
          <a:prstGeom prst="rect">
            <a:avLst/>
          </a:prstGeom>
          <a:noFill/>
        </p:spPr>
      </p:pic>
      <p:pic>
        <p:nvPicPr>
          <p:cNvPr id="44040" name="Picture 8" descr="i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2708275"/>
            <a:ext cx="1625600" cy="2160588"/>
          </a:xfrm>
          <a:prstGeom prst="rect">
            <a:avLst/>
          </a:prstGeom>
          <a:noFill/>
        </p:spPr>
      </p:pic>
      <p:pic>
        <p:nvPicPr>
          <p:cNvPr id="44041" name="Picture 9" descr="послед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5963" y="3933825"/>
            <a:ext cx="1370012" cy="215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60350"/>
            <a:ext cx="9144000" cy="1368425"/>
          </a:xfrm>
        </p:spPr>
        <p:txBody>
          <a:bodyPr/>
          <a:lstStyle/>
          <a:p>
            <a:r>
              <a:rPr lang="ru-RU" sz="4000" b="1">
                <a:solidFill>
                  <a:srgbClr val="000000"/>
                </a:solidFill>
                <a:effectLst/>
                <a:latin typeface="Arial" charset="0"/>
              </a:rPr>
              <a:t>Пашка из медвежьего лога</a:t>
            </a:r>
          </a:p>
        </p:txBody>
      </p:sp>
      <p:pic>
        <p:nvPicPr>
          <p:cNvPr id="25605" name="Picture 5" descr="паш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5963" y="1916113"/>
            <a:ext cx="1466850" cy="2089150"/>
          </a:xfrm>
          <a:prstGeom prst="rect">
            <a:avLst/>
          </a:prstGeom>
          <a:noFill/>
        </p:spPr>
      </p:pic>
      <p:sp>
        <p:nvSpPr>
          <p:cNvPr id="25607" name="Rectangle 7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484313"/>
            <a:ext cx="8640763" cy="5111750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/>
          </a:p>
        </p:txBody>
      </p:sp>
      <p:pic>
        <p:nvPicPr>
          <p:cNvPr id="25610" name="Picture 10" descr="Пашка из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663" y="3933825"/>
            <a:ext cx="1560512" cy="2419350"/>
          </a:xfrm>
          <a:prstGeom prst="rect">
            <a:avLst/>
          </a:prstGeom>
          <a:noFill/>
        </p:spPr>
      </p:pic>
      <p:pic>
        <p:nvPicPr>
          <p:cNvPr id="25611" name="Picture 11" descr="па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3933825"/>
            <a:ext cx="1597025" cy="2305050"/>
          </a:xfrm>
          <a:prstGeom prst="rect">
            <a:avLst/>
          </a:prstGeom>
          <a:noFill/>
        </p:spPr>
      </p:pic>
      <p:pic>
        <p:nvPicPr>
          <p:cNvPr id="25612" name="Picture 12" descr="2c52d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1844675"/>
            <a:ext cx="1562100" cy="2227263"/>
          </a:xfrm>
          <a:prstGeom prst="rect">
            <a:avLst/>
          </a:prstGeom>
          <a:noFill/>
        </p:spPr>
      </p:pic>
      <p:pic>
        <p:nvPicPr>
          <p:cNvPr id="25614" name="Picture 14" descr="Рисунок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27313" y="1773238"/>
            <a:ext cx="1604962" cy="2587625"/>
          </a:xfrm>
          <a:prstGeom prst="rect">
            <a:avLst/>
          </a:prstGeom>
          <a:noFill/>
        </p:spPr>
      </p:pic>
      <p:pic>
        <p:nvPicPr>
          <p:cNvPr id="25615" name="Picture 15" descr="Тот самый Пашка из Медвежьего лога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0425" y="4941888"/>
            <a:ext cx="238125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23913"/>
          </a:xfrm>
        </p:spPr>
        <p:txBody>
          <a:bodyPr/>
          <a:lstStyle/>
          <a:p>
            <a:r>
              <a:rPr lang="ru-RU" sz="3600" b="1">
                <a:solidFill>
                  <a:srgbClr val="000000"/>
                </a:solidFill>
                <a:effectLst/>
                <a:latin typeface="Arial" charset="0"/>
              </a:rPr>
              <a:t>Меченый</a:t>
            </a:r>
            <a:r>
              <a:rPr lang="ru-RU" sz="3600">
                <a:latin typeface="Arial" charset="0"/>
              </a:rPr>
              <a:t> </a:t>
            </a:r>
          </a:p>
        </p:txBody>
      </p:sp>
      <p:pic>
        <p:nvPicPr>
          <p:cNvPr id="68612" name="Picture 4" descr="меченый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052513"/>
            <a:ext cx="2132012" cy="2808287"/>
          </a:xfrm>
          <a:noFill/>
          <a:ln/>
        </p:spPr>
      </p:pic>
      <p:pic>
        <p:nvPicPr>
          <p:cNvPr id="68613" name="Picture 5" descr="мечены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3663" y="1700213"/>
            <a:ext cx="2095500" cy="3238500"/>
          </a:xfrm>
          <a:prstGeom prst="rect">
            <a:avLst/>
          </a:prstGeom>
          <a:noFill/>
        </p:spPr>
      </p:pic>
      <p:pic>
        <p:nvPicPr>
          <p:cNvPr id="68619" name="Picture 11" descr="IMG_18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1125538"/>
            <a:ext cx="2160588" cy="1566862"/>
          </a:xfrm>
          <a:prstGeom prst="rect">
            <a:avLst/>
          </a:prstGeom>
          <a:noFill/>
        </p:spPr>
      </p:pic>
      <p:pic>
        <p:nvPicPr>
          <p:cNvPr id="68620" name="Picture 12" descr="IMG_18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92500" y="2781300"/>
            <a:ext cx="2143125" cy="1581150"/>
          </a:xfrm>
          <a:prstGeom prst="rect">
            <a:avLst/>
          </a:prstGeom>
          <a:noFill/>
        </p:spPr>
      </p:pic>
      <p:pic>
        <p:nvPicPr>
          <p:cNvPr id="68621" name="Picture 13" descr="IMG_18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2500" y="4437063"/>
            <a:ext cx="2160588" cy="1631950"/>
          </a:xfrm>
          <a:prstGeom prst="rect">
            <a:avLst/>
          </a:prstGeom>
          <a:noFill/>
        </p:spPr>
      </p:pic>
      <p:pic>
        <p:nvPicPr>
          <p:cNvPr id="68622" name="Picture 14" descr="IMG_18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1188" y="4076700"/>
            <a:ext cx="1760537" cy="2447925"/>
          </a:xfrm>
          <a:prstGeom prst="rect">
            <a:avLst/>
          </a:prstGeom>
          <a:noFill/>
        </p:spPr>
      </p:pic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2627313" y="6237288"/>
            <a:ext cx="6242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800">
                <a:solidFill>
                  <a:srgbClr val="000000"/>
                </a:solidFill>
              </a:rPr>
              <a:t>Рисунки Володиной Кати 7 б класс, МБОУ СОШ № 69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4000">
              <a:latin typeface="Arial" charset="0"/>
            </a:endParaRPr>
          </a:p>
        </p:txBody>
      </p:sp>
      <p:pic>
        <p:nvPicPr>
          <p:cNvPr id="69636" name="МБОУ СОШ № 69 МЦ Зодиак Меченый.mp4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9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963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76250"/>
            <a:ext cx="8540750" cy="360363"/>
          </a:xfrm>
        </p:spPr>
        <p:txBody>
          <a:bodyPr/>
          <a:lstStyle/>
          <a:p>
            <a:r>
              <a:rPr lang="ru-RU" sz="2400" b="1" dirty="0">
                <a:solidFill>
                  <a:srgbClr val="000000"/>
                </a:solidFill>
                <a:effectLst/>
              </a:rPr>
              <a:t>В работе использованы материалы</a:t>
            </a:r>
          </a:p>
        </p:txBody>
      </p:sp>
      <p:sp>
        <p:nvSpPr>
          <p:cNvPr id="788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200" dirty="0" err="1">
                <a:solidFill>
                  <a:srgbClr val="000000"/>
                </a:solidFill>
                <a:effectLst/>
                <a:latin typeface="Times New Roman" pitchFamily="18" charset="0"/>
                <a:hlinkClick r:id="rId2"/>
              </a:rPr>
              <a:t>ru.wikipedia.org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itchFamily="18" charset="0"/>
              </a:rPr>
              <a:t>›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itchFamily="18" charset="0"/>
                <a:hlinkClick r:id="rId3"/>
              </a:rPr>
              <a:t>Федосеев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3"/>
              </a:rPr>
              <a:t>, 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itchFamily="18" charset="0"/>
                <a:hlinkClick r:id="rId3"/>
              </a:rPr>
              <a:t>Григорий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3"/>
              </a:rPr>
              <a:t> Анисимович</a:t>
            </a:r>
            <a:endParaRPr lang="es-ES" sz="2200" dirty="0">
              <a:solidFill>
                <a:srgbClr val="000000"/>
              </a:solidFill>
              <a:effectLst/>
              <a:latin typeface="Times New Roman" pitchFamily="18" charset="0"/>
              <a:hlinkClick r:id="rId4"/>
            </a:endParaRPr>
          </a:p>
          <a:p>
            <a:pPr>
              <a:lnSpc>
                <a:spcPct val="80000"/>
              </a:lnSpc>
            </a:pPr>
            <a:r>
              <a:rPr lang="es-ES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4"/>
              </a:rPr>
              <a:t>kmslib.ru</a:t>
            </a:r>
            <a:r>
              <a:rPr lang="es-ES" sz="2200" dirty="0">
                <a:solidFill>
                  <a:srgbClr val="000000"/>
                </a:solidFill>
                <a:effectLst/>
                <a:latin typeface="Times New Roman" pitchFamily="18" charset="0"/>
              </a:rPr>
              <a:t>›</a:t>
            </a:r>
            <a:r>
              <a:rPr lang="es-ES" sz="2200" b="1" dirty="0">
                <a:solidFill>
                  <a:srgbClr val="000000"/>
                </a:solidFill>
                <a:effectLst/>
                <a:latin typeface="Times New Roman" pitchFamily="18" charset="0"/>
                <a:hlinkClick r:id="rId5"/>
              </a:rPr>
              <a:t>fedoseev</a:t>
            </a:r>
            <a:r>
              <a:rPr lang="es-ES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5"/>
              </a:rPr>
              <a:t>-</a:t>
            </a:r>
            <a:r>
              <a:rPr lang="es-ES" sz="2200" b="1" dirty="0">
                <a:solidFill>
                  <a:srgbClr val="000000"/>
                </a:solidFill>
                <a:effectLst/>
                <a:latin typeface="Times New Roman" pitchFamily="18" charset="0"/>
                <a:hlinkClick r:id="rId5"/>
              </a:rPr>
              <a:t>grigoriy</a:t>
            </a:r>
            <a:r>
              <a:rPr lang="es-ES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5"/>
              </a:rPr>
              <a:t>…</a:t>
            </a:r>
            <a:r>
              <a:rPr lang="es-ES" sz="2200" b="1" dirty="0">
                <a:solidFill>
                  <a:srgbClr val="000000"/>
                </a:solidFill>
                <a:effectLst/>
                <a:latin typeface="Times New Roman" pitchFamily="18" charset="0"/>
                <a:hlinkClick r:id="rId5"/>
              </a:rPr>
              <a:t>biografiya</a:t>
            </a:r>
            <a:r>
              <a:rPr lang="es-ES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5"/>
              </a:rPr>
              <a:t>-</a:t>
            </a:r>
            <a:r>
              <a:rPr lang="es-ES" sz="2200" b="1" dirty="0">
                <a:solidFill>
                  <a:srgbClr val="000000"/>
                </a:solidFill>
                <a:effectLst/>
                <a:latin typeface="Times New Roman" pitchFamily="18" charset="0"/>
                <a:hlinkClick r:id="rId5"/>
              </a:rPr>
              <a:t>fedoseev</a:t>
            </a:r>
            <a:r>
              <a:rPr lang="es-ES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5"/>
              </a:rPr>
              <a:t>a-g</a:t>
            </a:r>
            <a:endParaRPr lang="ru-RU" sz="2200" dirty="0">
              <a:solidFill>
                <a:srgbClr val="000000"/>
              </a:solidFill>
              <a:effectLst/>
              <a:latin typeface="Times New Roman" pitchFamily="18" charset="0"/>
              <a:hlinkClick r:id="rId6"/>
            </a:endParaRPr>
          </a:p>
          <a:p>
            <a:pPr>
              <a:lnSpc>
                <a:spcPct val="80000"/>
              </a:lnSpc>
            </a:pPr>
            <a:r>
              <a:rPr lang="ru-RU" sz="2200" dirty="0" err="1">
                <a:solidFill>
                  <a:srgbClr val="000000"/>
                </a:solidFill>
                <a:effectLst/>
                <a:latin typeface="Times New Roman" pitchFamily="18" charset="0"/>
                <a:hlinkClick r:id="rId6"/>
              </a:rPr>
              <a:t>bsk.nios.ru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itchFamily="18" charset="0"/>
              </a:rPr>
              <a:t>›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itchFamily="18" charset="0"/>
                <a:hlinkClick r:id="rId7"/>
              </a:rPr>
              <a:t>content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7"/>
              </a:rPr>
              <a:t>/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itchFamily="18" charset="0"/>
                <a:hlinkClick r:id="rId7"/>
              </a:rPr>
              <a:t>fedoseev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itchFamily="18" charset="0"/>
                <a:hlinkClick r:id="rId7"/>
              </a:rPr>
              <a:t>-</a:t>
            </a:r>
            <a:r>
              <a:rPr lang="ru-RU" sz="2200" b="1" dirty="0" err="1">
                <a:solidFill>
                  <a:srgbClr val="000000"/>
                </a:solidFill>
                <a:effectLst/>
                <a:latin typeface="Times New Roman" pitchFamily="18" charset="0"/>
                <a:hlinkClick r:id="rId7"/>
              </a:rPr>
              <a:t>grigoriy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itchFamily="18" charset="0"/>
                <a:hlinkClick r:id="rId7"/>
              </a:rPr>
              <a:t>-anisimovich</a:t>
            </a:r>
            <a:endParaRPr lang="es-ES" sz="2200" dirty="0">
              <a:solidFill>
                <a:srgbClr val="000000"/>
              </a:solidFill>
              <a:effectLst/>
              <a:latin typeface="Times New Roman" pitchFamily="18" charset="0"/>
              <a:hlinkClick r:id="rId8"/>
            </a:endParaRPr>
          </a:p>
          <a:p>
            <a:pPr>
              <a:lnSpc>
                <a:spcPct val="80000"/>
              </a:lnSpc>
            </a:pPr>
            <a:r>
              <a:rPr lang="es-ES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8"/>
              </a:rPr>
              <a:t>http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8"/>
              </a:rPr>
              <a:t>://</a:t>
            </a:r>
            <a:r>
              <a:rPr lang="es-ES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8"/>
              </a:rPr>
              <a:t>www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8"/>
              </a:rPr>
              <a:t>.</a:t>
            </a:r>
            <a:r>
              <a:rPr lang="es-ES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8"/>
              </a:rPr>
              <a:t>livelib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8"/>
              </a:rPr>
              <a:t>.</a:t>
            </a:r>
            <a:r>
              <a:rPr lang="es-ES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8"/>
              </a:rPr>
              <a:t>ru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8"/>
              </a:rPr>
              <a:t>/</a:t>
            </a:r>
            <a:r>
              <a:rPr lang="es-ES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8"/>
              </a:rPr>
              <a:t>author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8"/>
              </a:rPr>
              <a:t>/1538</a:t>
            </a:r>
            <a:endParaRPr lang="ru-RU" sz="2200" dirty="0">
              <a:solidFill>
                <a:srgbClr val="000000"/>
              </a:solidFill>
              <a:effectLst/>
              <a:latin typeface="Times New Roman" pitchFamily="18" charset="0"/>
              <a:hlinkClick r:id="rId9"/>
            </a:endParaRPr>
          </a:p>
          <a:p>
            <a:pPr>
              <a:lnSpc>
                <a:spcPct val="80000"/>
              </a:lnSpc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9"/>
              </a:rPr>
              <a:t>Биографическая статья в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itchFamily="18" charset="0"/>
                <a:hlinkClick r:id="rId9"/>
              </a:rPr>
              <a:t>Википедия</a:t>
            </a:r>
            <a:endParaRPr lang="ru-RU" sz="2200" dirty="0">
              <a:solidFill>
                <a:srgbClr val="000000"/>
              </a:solidFill>
              <a:effectLst/>
              <a:latin typeface="Times New Roman" pitchFamily="18" charset="0"/>
              <a:hlinkClick r:id="rId10"/>
            </a:endParaRPr>
          </a:p>
          <a:p>
            <a:pPr>
              <a:lnSpc>
                <a:spcPct val="80000"/>
              </a:lnSpc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10"/>
              </a:rPr>
              <a:t>http://www.labirint.ru/books/278668/</a:t>
            </a:r>
            <a:endParaRPr lang="ru-RU" sz="2200" dirty="0">
              <a:solidFill>
                <a:srgbClr val="000000"/>
              </a:solidFill>
              <a:effectLst/>
              <a:latin typeface="Times New Roman" pitchFamily="18" charset="0"/>
              <a:hlinkClick r:id="rId11"/>
            </a:endParaRPr>
          </a:p>
          <a:p>
            <a:pPr>
              <a:lnSpc>
                <a:spcPct val="80000"/>
              </a:lnSpc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11"/>
              </a:rPr>
              <a:t>http://www.sbras.ru/HBC/1999/n14/f10.html</a:t>
            </a:r>
            <a:endParaRPr lang="ru-RU" sz="2200" dirty="0">
              <a:solidFill>
                <a:srgbClr val="000000"/>
              </a:solidFill>
              <a:effectLst/>
              <a:latin typeface="Times New Roman" pitchFamily="18" charset="0"/>
              <a:hlinkClick r:id="rId12"/>
            </a:endParaRPr>
          </a:p>
          <a:p>
            <a:pPr>
              <a:lnSpc>
                <a:spcPct val="80000"/>
              </a:lnSpc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12"/>
              </a:rPr>
              <a:t>http://tfile.me/forum/viewtopic.php?t=600799</a:t>
            </a:r>
            <a:endParaRPr lang="ru-RU" sz="2200" dirty="0">
              <a:solidFill>
                <a:srgbClr val="000000"/>
              </a:solidFill>
              <a:effectLst/>
              <a:latin typeface="Times New Roman" pitchFamily="18" charset="0"/>
              <a:hlinkClick r:id="rId13"/>
            </a:endParaRPr>
          </a:p>
          <a:p>
            <a:pPr>
              <a:lnSpc>
                <a:spcPct val="80000"/>
              </a:lnSpc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13"/>
              </a:rPr>
              <a:t>http://fantlab.ru/work420077</a:t>
            </a:r>
            <a:endParaRPr lang="ru-RU" sz="2200" dirty="0">
              <a:solidFill>
                <a:srgbClr val="000000"/>
              </a:solidFill>
              <a:effectLst/>
              <a:latin typeface="Times New Roman" pitchFamily="18" charset="0"/>
              <a:hlinkClick r:id="rId14"/>
            </a:endParaRPr>
          </a:p>
          <a:p>
            <a:pPr>
              <a:lnSpc>
                <a:spcPct val="80000"/>
              </a:lnSpc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14"/>
              </a:rPr>
              <a:t>http://yandex.ru/images/search?text</a:t>
            </a:r>
            <a:endParaRPr lang="ru-RU" sz="2200" dirty="0">
              <a:solidFill>
                <a:srgbClr val="000000"/>
              </a:solidFill>
              <a:effectLst/>
              <a:latin typeface="Times New Roman" pitchFamily="18" charset="0"/>
              <a:hlinkClick r:id="rId15"/>
            </a:endParaRPr>
          </a:p>
          <a:p>
            <a:pPr>
              <a:lnSpc>
                <a:spcPct val="80000"/>
              </a:lnSpc>
            </a:pPr>
            <a:r>
              <a:rPr lang="ru-RU" sz="2200" dirty="0" err="1">
                <a:solidFill>
                  <a:srgbClr val="000000"/>
                </a:solidFill>
                <a:effectLst/>
                <a:latin typeface="Times New Roman" pitchFamily="18" charset="0"/>
                <a:hlinkClick r:id="rId15"/>
              </a:rPr>
              <a:t>rutracker.org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itchFamily="18" charset="0"/>
              </a:rPr>
              <a:t>›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itchFamily="18" charset="0"/>
                <a:hlinkClick r:id="rId16"/>
              </a:rPr>
              <a:t>forum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16"/>
              </a:rPr>
              <a:t>/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itchFamily="18" charset="0"/>
                <a:hlinkClick r:id="rId16"/>
              </a:rPr>
              <a:t>viewtopic.php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16"/>
              </a:rPr>
              <a:t>…</a:t>
            </a:r>
            <a:endParaRPr lang="ru-RU" sz="2200" dirty="0">
              <a:solidFill>
                <a:srgbClr val="000000"/>
              </a:solidFill>
              <a:effectLst/>
              <a:latin typeface="Times New Roman" pitchFamily="18" charset="0"/>
              <a:hlinkClick r:id="rId17"/>
            </a:endParaRPr>
          </a:p>
          <a:p>
            <a:pPr>
              <a:lnSpc>
                <a:spcPct val="80000"/>
              </a:lnSpc>
            </a:pPr>
            <a:r>
              <a:rPr lang="ru-RU" sz="2200" dirty="0" err="1">
                <a:solidFill>
                  <a:srgbClr val="000000"/>
                </a:solidFill>
                <a:effectLst/>
                <a:latin typeface="Times New Roman" pitchFamily="18" charset="0"/>
                <a:hlinkClick r:id="rId17"/>
              </a:rPr>
              <a:t>gigakniga.com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itchFamily="18" charset="0"/>
              </a:rPr>
              <a:t>›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18"/>
              </a:rPr>
              <a:t>?aid=6137&amp;author=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itchFamily="18" charset="0"/>
                <a:hlinkClick r:id="rId18"/>
              </a:rPr>
              <a:t>Григорий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itchFamily="18" charset="0"/>
                <a:hlinkClick r:id="rId18"/>
              </a:rPr>
              <a:t>…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itchFamily="18" charset="0"/>
                <a:hlinkClick r:id="rId18"/>
              </a:rPr>
              <a:t>Федосеев</a:t>
            </a:r>
            <a:endParaRPr lang="ru-RU" sz="2200" b="1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200" dirty="0" err="1">
                <a:effectLst/>
                <a:latin typeface="Times New Roman" pitchFamily="18" charset="0"/>
                <a:hlinkClick r:id="rId19"/>
              </a:rPr>
              <a:t>litrus.net</a:t>
            </a:r>
            <a:r>
              <a:rPr lang="ru-RU" sz="2200" dirty="0">
                <a:effectLst/>
                <a:latin typeface="Times New Roman" pitchFamily="18" charset="0"/>
              </a:rPr>
              <a:t>›</a:t>
            </a:r>
            <a:r>
              <a:rPr lang="ru-RU" sz="2200" dirty="0" err="1">
                <a:effectLst/>
                <a:latin typeface="Times New Roman" pitchFamily="18" charset="0"/>
                <a:hlinkClick r:id="rId20"/>
              </a:rPr>
              <a:t>book</a:t>
            </a:r>
            <a:r>
              <a:rPr lang="ru-RU" sz="2200" dirty="0">
                <a:effectLst/>
                <a:latin typeface="Times New Roman" pitchFamily="18" charset="0"/>
                <a:hlinkClick r:id="rId20"/>
              </a:rPr>
              <a:t>/</a:t>
            </a:r>
            <a:r>
              <a:rPr lang="ru-RU" sz="2200" dirty="0" err="1">
                <a:effectLst/>
                <a:latin typeface="Times New Roman" pitchFamily="18" charset="0"/>
                <a:hlinkClick r:id="rId20"/>
              </a:rPr>
              <a:t>read</a:t>
            </a:r>
            <a:r>
              <a:rPr lang="ru-RU" sz="2200" dirty="0">
                <a:effectLst/>
                <a:latin typeface="Times New Roman" pitchFamily="18" charset="0"/>
                <a:hlinkClick r:id="rId20"/>
              </a:rPr>
              <a:t>/88822?p=67</a:t>
            </a:r>
            <a:r>
              <a:rPr lang="ru-RU" sz="2200" dirty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200" dirty="0" err="1">
                <a:effectLst/>
                <a:latin typeface="Times New Roman" pitchFamily="18" charset="0"/>
                <a:hlinkClick r:id="rId21"/>
              </a:rPr>
              <a:t>liveinternet.ru</a:t>
            </a:r>
            <a:r>
              <a:rPr lang="ru-RU" sz="2200" dirty="0">
                <a:effectLst/>
                <a:latin typeface="Times New Roman" pitchFamily="18" charset="0"/>
              </a:rPr>
              <a:t>›</a:t>
            </a:r>
            <a:r>
              <a:rPr lang="ru-RU" sz="2200" dirty="0" err="1">
                <a:effectLst/>
                <a:latin typeface="Times New Roman" pitchFamily="18" charset="0"/>
                <a:hlinkClick r:id="rId22"/>
              </a:rPr>
              <a:t>Olga</a:t>
            </a:r>
            <a:r>
              <a:rPr lang="ru-RU" sz="2200" dirty="0">
                <a:effectLst/>
                <a:latin typeface="Times New Roman" pitchFamily="18" charset="0"/>
                <a:hlinkClick r:id="rId22"/>
              </a:rPr>
              <a:t> </a:t>
            </a:r>
            <a:r>
              <a:rPr lang="ru-RU" sz="2200" dirty="0" err="1">
                <a:effectLst/>
                <a:latin typeface="Times New Roman" pitchFamily="18" charset="0"/>
                <a:hlinkClick r:id="rId22"/>
              </a:rPr>
              <a:t>Zab</a:t>
            </a:r>
            <a:r>
              <a:rPr lang="ru-RU" sz="2200" dirty="0">
                <a:effectLst/>
                <a:latin typeface="Times New Roman" pitchFamily="18" charset="0"/>
              </a:rPr>
              <a:t>›</a:t>
            </a:r>
            <a:r>
              <a:rPr lang="ru-RU" sz="2200" dirty="0">
                <a:effectLst/>
                <a:latin typeface="Times New Roman" pitchFamily="18" charset="0"/>
                <a:hlinkClick r:id="rId23"/>
              </a:rPr>
              <a:t>post243972632</a:t>
            </a:r>
            <a:r>
              <a:rPr lang="ru-RU" sz="2200" dirty="0">
                <a:effectLst/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2738" y="241300"/>
            <a:ext cx="8382000" cy="912813"/>
          </a:xfrm>
        </p:spPr>
        <p:txBody>
          <a:bodyPr/>
          <a:lstStyle/>
          <a:p>
            <a:r>
              <a:rPr lang="ru-RU" sz="3600" b="1">
                <a:solidFill>
                  <a:srgbClr val="000000"/>
                </a:solidFill>
                <a:effectLst/>
              </a:rPr>
              <a:t>Григорий Анисимович Федосеев </a:t>
            </a:r>
            <a:r>
              <a:rPr lang="ru-RU" sz="3600">
                <a:solidFill>
                  <a:srgbClr val="000000"/>
                </a:solidFill>
                <a:effectLst/>
              </a:rPr>
              <a:t>(1899-1968)</a:t>
            </a:r>
          </a:p>
        </p:txBody>
      </p:sp>
      <p:pic>
        <p:nvPicPr>
          <p:cNvPr id="41988" name="Рисунок 1" descr="http://files.ru.ladoshki.com/data/goesdown/Fedoseev_Grigoriy/pics/_author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916238" y="1628775"/>
            <a:ext cx="3289300" cy="36750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628775"/>
            <a:ext cx="8229600" cy="44958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endParaRPr lang="ru-RU" sz="4000" b="1">
              <a:solidFill>
                <a:srgbClr val="000000"/>
              </a:solidFill>
              <a:effectLst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692275" y="3141663"/>
            <a:ext cx="62452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</a:pPr>
            <a:r>
              <a:rPr lang="ru-RU" sz="3600">
                <a:solidFill>
                  <a:srgbClr val="0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000000"/>
                </a:solidFill>
                <a:effectLst/>
                <a:latin typeface="Arial" charset="0"/>
              </a:rPr>
              <a:t>Страницы </a:t>
            </a:r>
            <a:r>
              <a:rPr lang="ru-RU" sz="3600" b="1">
                <a:solidFill>
                  <a:srgbClr val="000000"/>
                </a:solidFill>
                <a:effectLst/>
                <a:latin typeface="Arial" charset="0"/>
              </a:rPr>
              <a:t>биографии</a:t>
            </a:r>
            <a:r>
              <a:rPr lang="ru-RU" sz="4000" b="1">
                <a:solidFill>
                  <a:srgbClr val="000000"/>
                </a:solidFill>
                <a:effectLst/>
                <a:latin typeface="Arial" charset="0"/>
              </a:rPr>
              <a:t> писателя</a:t>
            </a:r>
          </a:p>
        </p:txBody>
      </p:sp>
      <p:sp>
        <p:nvSpPr>
          <p:cNvPr id="63493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/>
          </a:p>
        </p:txBody>
      </p:sp>
      <p:sp>
        <p:nvSpPr>
          <p:cNvPr id="63494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779838" y="1484313"/>
            <a:ext cx="5364162" cy="5373687"/>
          </a:xfrm>
        </p:spPr>
        <p:txBody>
          <a:bodyPr/>
          <a:lstStyle/>
          <a:p>
            <a:pPr lvl="2">
              <a:buFont typeface="Arial" charset="0"/>
              <a:buNone/>
            </a:pPr>
            <a:r>
              <a:rPr lang="ru-RU" b="1">
                <a:solidFill>
                  <a:srgbClr val="000000"/>
                </a:solidFill>
                <a:effectLst/>
                <a:latin typeface="Arial" charset="0"/>
              </a:rPr>
              <a:t>Григорий Анисимович Федосеев родился 19 января 1899 года в станице Кардоникской, Ставропольского края в семье крестьянина. Окончил сельскую школу и продолжил образование в гимназии. Служил в рядах Красной Армии. В 1926 году окончил Кубанский политехнический институт. </a:t>
            </a:r>
          </a:p>
          <a:p>
            <a:pPr lvl="2">
              <a:buFont typeface="Arial" charset="0"/>
              <a:buNone/>
            </a:pPr>
            <a:r>
              <a:rPr lang="ru-RU" b="1">
                <a:solidFill>
                  <a:srgbClr val="000000"/>
                </a:solidFill>
                <a:effectLst/>
                <a:latin typeface="Arial" charset="0"/>
              </a:rPr>
              <a:t>    В 1930-х годах переезжает в Новосибирск, где работает инженером, участвует в полевых геодезических работах в Забайкалье и Восточных Саянах.</a:t>
            </a:r>
          </a:p>
        </p:txBody>
      </p:sp>
      <p:pic>
        <p:nvPicPr>
          <p:cNvPr id="63496" name="Picture 8" descr="ANd9GcS2d_dhZi-F9lPdltXo016B6fcAx4xEgkAQOZqrb-BjECFxQuCPA4LGU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2276475"/>
            <a:ext cx="2043112" cy="2376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000000"/>
                </a:solidFill>
                <a:effectLst/>
                <a:latin typeface="Arial" charset="0"/>
              </a:rPr>
              <a:t>По неизведанным местам восточной Сибири</a:t>
            </a:r>
          </a:p>
        </p:txBody>
      </p:sp>
      <p:sp>
        <p:nvSpPr>
          <p:cNvPr id="757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700213"/>
            <a:ext cx="8540750" cy="449897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>
                <a:solidFill>
                  <a:srgbClr val="000000"/>
                </a:solidFill>
                <a:effectLst/>
              </a:rPr>
              <a:t>В </a:t>
            </a:r>
            <a:r>
              <a:rPr lang="ru-RU" sz="2000" b="1">
                <a:solidFill>
                  <a:srgbClr val="000000"/>
                </a:solidFill>
                <a:effectLst/>
                <a:latin typeface="Arial" charset="0"/>
              </a:rPr>
              <a:t>1938 году </a:t>
            </a:r>
            <a:r>
              <a:rPr lang="ru-RU" sz="2000" b="1">
                <a:solidFill>
                  <a:srgbClr val="000000"/>
                </a:solidFill>
                <a:effectLst/>
              </a:rPr>
              <a:t>он становится начальником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>
                <a:solidFill>
                  <a:srgbClr val="000000"/>
                </a:solidFill>
                <a:effectLst/>
              </a:rPr>
              <a:t>отряда, а позднее — начальником                                                 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>
                <a:solidFill>
                  <a:srgbClr val="000000"/>
                </a:solidFill>
                <a:effectLst/>
              </a:rPr>
              <a:t>экспедиции, руководит топографическими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>
                <a:solidFill>
                  <a:srgbClr val="000000"/>
                </a:solidFill>
                <a:effectLst/>
              </a:rPr>
              <a:t>работами на реке Ангаре, на Средней и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>
                <a:solidFill>
                  <a:srgbClr val="000000"/>
                </a:solidFill>
                <a:effectLst/>
              </a:rPr>
              <a:t>Нижней Тунгусках, исследует Яблоновый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>
                <a:solidFill>
                  <a:srgbClr val="000000"/>
                </a:solidFill>
                <a:effectLst/>
              </a:rPr>
              <a:t>и Становой хребты, Охотское побережье,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>
                <a:solidFill>
                  <a:srgbClr val="000000"/>
                </a:solidFill>
                <a:effectLst/>
              </a:rPr>
              <a:t>Джугджурский хребет. Федосеев принимал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>
                <a:solidFill>
                  <a:srgbClr val="000000"/>
                </a:solidFill>
                <a:effectLst/>
              </a:rPr>
              <a:t>участие в создании карт районов Братской,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>
                <a:solidFill>
                  <a:srgbClr val="000000"/>
                </a:solidFill>
                <a:effectLst/>
              </a:rPr>
              <a:t>Усть-Илимской, Богучанской и Зейской ГЭС, 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>
                <a:solidFill>
                  <a:srgbClr val="000000"/>
                </a:solidFill>
                <a:effectLst/>
              </a:rPr>
              <a:t>БАМа. В 1948</a:t>
            </a:r>
            <a:r>
              <a:rPr lang="ru-RU" sz="2000" b="1">
                <a:solidFill>
                  <a:srgbClr val="000000"/>
                </a:solidFill>
                <a:effectLst/>
                <a:hlinkClick r:id="rId2" tooltip="1948 год"/>
              </a:rPr>
              <a:t> </a:t>
            </a:r>
            <a:r>
              <a:rPr lang="ru-RU" sz="2000" b="1">
                <a:solidFill>
                  <a:srgbClr val="000000"/>
                </a:solidFill>
                <a:effectLst/>
              </a:rPr>
              <a:t>году окончил Новосибирский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>
                <a:solidFill>
                  <a:srgbClr val="000000"/>
                </a:solidFill>
                <a:effectLst/>
              </a:rPr>
              <a:t>институт аэрофотосъёмки и картографии.</a:t>
            </a:r>
          </a:p>
        </p:txBody>
      </p:sp>
      <p:pic>
        <p:nvPicPr>
          <p:cNvPr id="75780" name="Picture 4" descr="федосее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4724400"/>
            <a:ext cx="17176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6" descr="20-е годыГ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1700213"/>
            <a:ext cx="2381250" cy="1343025"/>
          </a:xfrm>
          <a:prstGeom prst="rect">
            <a:avLst/>
          </a:prstGeom>
          <a:noFill/>
        </p:spPr>
      </p:pic>
      <p:pic>
        <p:nvPicPr>
          <p:cNvPr id="75783" name="Рисунок 1" descr="http://slavs.org.ua/img/person/fedosee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99325" y="3068638"/>
            <a:ext cx="18446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i="1">
                <a:solidFill>
                  <a:srgbClr val="000000"/>
                </a:solidFill>
                <a:effectLst/>
                <a:latin typeface="Arial" charset="0"/>
              </a:rPr>
              <a:t>…Горы и люди - говорить о горах,</a:t>
            </a:r>
            <a:br>
              <a:rPr lang="ru-RU" sz="2600" b="1" i="1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ru-RU" sz="2600" b="1" i="1">
                <a:solidFill>
                  <a:srgbClr val="000000"/>
                </a:solidFill>
                <a:effectLst/>
                <a:latin typeface="Arial" charset="0"/>
              </a:rPr>
              <a:t> не упоминая, о людях открывших их миру и описавших этот райский край немыслимо.</a:t>
            </a:r>
            <a:r>
              <a:rPr lang="ru-RU" sz="4000"/>
              <a:t> </a:t>
            </a: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76600" y="1916113"/>
            <a:ext cx="5588000" cy="42116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>
                <a:solidFill>
                  <a:srgbClr val="000000"/>
                </a:solidFill>
                <a:effectLst/>
                <a:latin typeface="Arial" charset="0"/>
              </a:rPr>
              <a:t>    </a:t>
            </a:r>
            <a:r>
              <a:rPr lang="ru-RU" sz="2000" b="1">
                <a:solidFill>
                  <a:srgbClr val="000000"/>
                </a:solidFill>
                <a:effectLst/>
                <a:latin typeface="Arial" charset="0"/>
              </a:rPr>
              <a:t>В геодезическом послужном списке Григория Федосеева были Кольский полуостров, Забайкалье, Кавказ, Урал, Западная Сибирь со всеми тремя Тунгусками, Приохотский край, Дальний Восток, но всё же Восточный Саян занял особое место.</a:t>
            </a:r>
            <a:br>
              <a:rPr lang="ru-RU" sz="2000" b="1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ru-RU" sz="2400">
                <a:solidFill>
                  <a:srgbClr val="000000"/>
                </a:solidFill>
                <a:effectLst/>
                <a:latin typeface="Arial" charset="0"/>
              </a:rPr>
              <a:t/>
            </a:r>
            <a:br>
              <a:rPr lang="ru-RU" sz="2400">
                <a:solidFill>
                  <a:srgbClr val="000000"/>
                </a:solidFill>
                <a:effectLst/>
                <a:latin typeface="Arial" charset="0"/>
              </a:rPr>
            </a:br>
            <a:endParaRPr lang="ru-RU" sz="2400"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74756" name="Picture 4" descr="Федосеев Григорий Анисимович Библиотека сибирского краеведен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2060575"/>
            <a:ext cx="2076450" cy="3313113"/>
          </a:xfrm>
          <a:prstGeom prst="rect">
            <a:avLst/>
          </a:prstGeom>
          <a:noFill/>
        </p:spPr>
      </p:pic>
      <p:pic>
        <p:nvPicPr>
          <p:cNvPr id="74757" name="Picture 5" descr="олен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4868863"/>
            <a:ext cx="2303462" cy="1782762"/>
          </a:xfrm>
          <a:prstGeom prst="rect">
            <a:avLst/>
          </a:prstGeom>
          <a:noFill/>
        </p:spPr>
      </p:pic>
      <p:pic>
        <p:nvPicPr>
          <p:cNvPr id="74758" name="Picture 6" descr="Таежной тропой - Свердловская областная общественная организация &quot;Федерация спортивного туризма - Туристско-спортивный союз&quot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163" y="4221163"/>
            <a:ext cx="297656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8540750" cy="2232025"/>
          </a:xfrm>
        </p:spPr>
        <p:txBody>
          <a:bodyPr/>
          <a:lstStyle/>
          <a:p>
            <a:pPr algn="l"/>
            <a:r>
              <a:rPr lang="ru-RU" sz="2000" b="1">
                <a:solidFill>
                  <a:srgbClr val="000000"/>
                </a:solidFill>
                <a:effectLst/>
                <a:latin typeface="Arial" charset="0"/>
              </a:rPr>
              <a:t>	Григорию Анисимовичу пришла мысль о том, что самым лучшим местом для его собственной могилы станет Восточный Саян. В 1968 году друзья-геодезисты исполнят последнюю просьбу товарища. А через год перевал Иден, что находится в отрогах самого высокого пика Восточного Саяна, Грандиозного, переименуют в перевал Федосеева...</a:t>
            </a: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b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</a:br>
            <a:endParaRPr lang="ru-RU" sz="2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628775"/>
            <a:ext cx="8540750" cy="4498975"/>
          </a:xfrm>
        </p:spPr>
        <p:txBody>
          <a:bodyPr/>
          <a:lstStyle/>
          <a:p>
            <a:pPr lvl="3">
              <a:buFont typeface="Wingdings" pitchFamily="2" charset="2"/>
              <a:buNone/>
            </a:pPr>
            <a:r>
              <a:rPr lang="ru-RU">
                <a:effectLst/>
              </a:rPr>
              <a:t> </a:t>
            </a:r>
            <a:endParaRPr lang="ru-RU"/>
          </a:p>
        </p:txBody>
      </p:sp>
      <p:pic>
        <p:nvPicPr>
          <p:cNvPr id="67589" name="Picture 5" descr="ylfg4givzu97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420938"/>
            <a:ext cx="2735262" cy="1968500"/>
          </a:xfrm>
          <a:prstGeom prst="rect">
            <a:avLst/>
          </a:prstGeom>
          <a:noFill/>
        </p:spPr>
      </p:pic>
      <p:pic>
        <p:nvPicPr>
          <p:cNvPr id="67590" name="Picture 6" descr="мы идем по восточному саяну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7763" y="3141663"/>
            <a:ext cx="2232025" cy="1527175"/>
          </a:xfrm>
          <a:prstGeom prst="rect">
            <a:avLst/>
          </a:prstGeom>
          <a:noFill/>
        </p:spPr>
      </p:pic>
      <p:pic>
        <p:nvPicPr>
          <p:cNvPr id="67591" name="Picture 7" descr="ANd9GcT-mHAtKbzf5GUSdQFwV6DSvKVvN7Aj3QhpT3CMS8JuuSBJHIDEz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708275"/>
            <a:ext cx="1403350" cy="1873250"/>
          </a:xfrm>
          <a:prstGeom prst="rect">
            <a:avLst/>
          </a:prstGeom>
          <a:noFill/>
        </p:spPr>
      </p:pic>
      <p:pic>
        <p:nvPicPr>
          <p:cNvPr id="67592" name="Picture 8" descr="памятник улук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50" y="4581525"/>
            <a:ext cx="3097213" cy="1739900"/>
          </a:xfrm>
          <a:prstGeom prst="rect">
            <a:avLst/>
          </a:prstGeom>
          <a:noFill/>
        </p:spPr>
      </p:pic>
      <p:pic>
        <p:nvPicPr>
          <p:cNvPr id="67593" name="Picture 9" descr="письмо завещание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32588" y="4941888"/>
            <a:ext cx="1174750" cy="1225550"/>
          </a:xfrm>
          <a:prstGeom prst="rect">
            <a:avLst/>
          </a:prstGeom>
          <a:noFill/>
        </p:spPr>
      </p:pic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5580063" y="6308725"/>
            <a:ext cx="33845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ru-RU" b="0">
                <a:solidFill>
                  <a:srgbClr val="000000"/>
                </a:solidFill>
              </a:rPr>
              <a:t>Завещание Г. Федосеева</a:t>
            </a:r>
          </a:p>
        </p:txBody>
      </p:sp>
      <p:pic>
        <p:nvPicPr>
          <p:cNvPr id="67595" name="Picture 11" descr="памятник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56100" y="4797425"/>
            <a:ext cx="1084263" cy="1785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000000"/>
                </a:solidFill>
                <a:effectLst/>
                <a:latin typeface="Arial" charset="0"/>
              </a:rPr>
              <a:t>Эвенк, проводник, лучший друг-Улукиткан</a:t>
            </a:r>
          </a:p>
        </p:txBody>
      </p:sp>
      <p:pic>
        <p:nvPicPr>
          <p:cNvPr id="66565" name="Picture 5" descr="4c9f8ecb0a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4076700"/>
            <a:ext cx="2808287" cy="2133600"/>
          </a:xfrm>
          <a:prstGeom prst="rect">
            <a:avLst/>
          </a:prstGeom>
          <a:noFill/>
        </p:spPr>
      </p:pic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3924300" y="1557338"/>
            <a:ext cx="4860925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Одним из главных героев книг Федосеева стал эвенк-проводник Улукиткан, проживавший в селе Бомнак, — лучший друг Григория Анисимовича. Шесть лет он был проводником экспедиции, возглавляемой Федосеевым и работавшей над созданием карты районов, прилегающих к Охотскому морю. </a:t>
            </a:r>
            <a:r>
              <a:rPr lang="ru-RU"/>
              <a:t> 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66569" name="Picture 9" descr="пьют ча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2060575"/>
            <a:ext cx="2736850" cy="1816100"/>
          </a:xfrm>
          <a:prstGeom prst="rect">
            <a:avLst/>
          </a:prstGeom>
          <a:noFill/>
        </p:spPr>
      </p:pic>
      <p:pic>
        <p:nvPicPr>
          <p:cNvPr id="66575" name="Picture 15" descr="олени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76825" y="4437063"/>
            <a:ext cx="2879725" cy="22272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0" name="Rectangle 10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000000"/>
                </a:solidFill>
                <a:effectLst/>
                <a:latin typeface="Arial" charset="0"/>
              </a:rPr>
              <a:t>«Ради жизни и дружбы ради…»</a:t>
            </a:r>
          </a:p>
        </p:txBody>
      </p:sp>
      <p:pic>
        <p:nvPicPr>
          <p:cNvPr id="71685" name="Picture 5" descr="палатки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05325" y="2133600"/>
            <a:ext cx="1479550" cy="2016125"/>
          </a:xfrm>
          <a:noFill/>
          <a:ln/>
        </p:spPr>
      </p:pic>
      <p:sp>
        <p:nvSpPr>
          <p:cNvPr id="71691" name="Rectangle 11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427538" y="1700213"/>
            <a:ext cx="4194175" cy="4498975"/>
          </a:xfrm>
        </p:spPr>
        <p:txBody>
          <a:bodyPr/>
          <a:lstStyle/>
          <a:p>
            <a:endParaRPr lang="ru-RU"/>
          </a:p>
        </p:txBody>
      </p:sp>
      <p:pic>
        <p:nvPicPr>
          <p:cNvPr id="71684" name="Picture 4" descr="улукитка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25" y="2565400"/>
            <a:ext cx="2322513" cy="3168650"/>
          </a:xfrm>
          <a:prstGeom prst="rect">
            <a:avLst/>
          </a:prstGeom>
          <a:noFill/>
        </p:spPr>
      </p:pic>
      <p:pic>
        <p:nvPicPr>
          <p:cNvPr id="71686" name="Picture 6" descr="тащат медвед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0338" y="4581525"/>
            <a:ext cx="1597025" cy="2089150"/>
          </a:xfrm>
          <a:prstGeom prst="rect">
            <a:avLst/>
          </a:prstGeom>
          <a:noFill/>
        </p:spPr>
      </p:pic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755650" y="2060575"/>
            <a:ext cx="3240088" cy="283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 b="0">
                <a:solidFill>
                  <a:srgbClr val="000000"/>
                </a:solidFill>
                <a:latin typeface="Tahoma" pitchFamily="34" charset="0"/>
              </a:rPr>
              <a:t>С помощью Улукиткана были открыты проходы через малодоступные хребты Приохотского края, проложены тропы по тайге и заболоченной тундре, а геодезистам и топографам удалось сохранить на карте исконные названия рек, озер и хребтов.</a:t>
            </a:r>
            <a:r>
              <a:rPr lang="ru-RU" sz="1800">
                <a:latin typeface="Tahoma" pitchFamily="34" charset="0"/>
              </a:rPr>
              <a:t> </a:t>
            </a: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5219700" y="6021388"/>
            <a:ext cx="32924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0">
                <a:solidFill>
                  <a:srgbClr val="000000"/>
                </a:solidFill>
              </a:rPr>
              <a:t>Улукиткан, ведёт караван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000000"/>
                </a:solidFill>
                <a:effectLst/>
                <a:latin typeface="Times New Roman" pitchFamily="18" charset="0"/>
              </a:rPr>
              <a:t>На могиле  Улукиткана</a:t>
            </a:r>
          </a:p>
        </p:txBody>
      </p:sp>
      <p:pic>
        <p:nvPicPr>
          <p:cNvPr id="29703" name="Picture 7" descr="федосеев и улукитка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412875"/>
            <a:ext cx="2303462" cy="1811338"/>
          </a:xfrm>
          <a:prstGeom prst="rect">
            <a:avLst/>
          </a:prstGeom>
          <a:noFill/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23850" y="3357563"/>
            <a:ext cx="381635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ahoma" pitchFamily="34" charset="0"/>
              </a:rPr>
              <a:t>Памятник Григорию Федосееву и Улукиткану установлен в селе Бомнак. </a:t>
            </a:r>
            <a:endParaRPr lang="ru-RU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29705" name="Picture 9" descr="aJVLZayAUG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7050" y="4076700"/>
            <a:ext cx="2047875" cy="2535238"/>
          </a:xfrm>
          <a:prstGeom prst="rect">
            <a:avLst/>
          </a:prstGeom>
          <a:noFill/>
        </p:spPr>
      </p:pic>
      <p:pic>
        <p:nvPicPr>
          <p:cNvPr id="29706" name="Picture 10" descr="img_760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625" y="1484313"/>
            <a:ext cx="3168650" cy="2352675"/>
          </a:xfrm>
          <a:prstGeom prst="rect">
            <a:avLst/>
          </a:prstGeom>
          <a:noFill/>
        </p:spPr>
      </p:pic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908175" y="4684713"/>
            <a:ext cx="4679950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ahoma" pitchFamily="34" charset="0"/>
              </a:rPr>
              <a:t>Перевал на Восточном Саяне с координатами</a:t>
            </a:r>
            <a:r>
              <a:rPr lang="ru-RU">
                <a:solidFill>
                  <a:srgbClr val="000000"/>
                </a:solidFill>
                <a:latin typeface="Tahoma" pitchFamily="34" charset="0"/>
                <a:hlinkClick r:id="rId5"/>
              </a:rPr>
              <a:t>55°41′06″ с. ш. 131°13′07″ в. д.</a:t>
            </a:r>
            <a:r>
              <a:rPr lang="ru-RU">
                <a:solidFill>
                  <a:srgbClr val="000000"/>
                </a:solidFill>
                <a:latin typeface="Tahoma" pitchFamily="34" charset="0"/>
              </a:rPr>
              <a:t> </a:t>
            </a:r>
            <a:r>
              <a:rPr lang="ru-RU">
                <a:solidFill>
                  <a:srgbClr val="000000"/>
                </a:solidFill>
                <a:latin typeface="Tahoma" pitchFamily="34" charset="0"/>
                <a:hlinkClick r:id="rId6"/>
              </a:rPr>
              <a:t>(G)</a:t>
            </a:r>
            <a:r>
              <a:rPr lang="ru-RU">
                <a:solidFill>
                  <a:srgbClr val="000000"/>
                </a:solidFill>
                <a:latin typeface="Tahoma" pitchFamily="34" charset="0"/>
              </a:rPr>
              <a:t> </a:t>
            </a:r>
            <a:r>
              <a:rPr lang="ru-RU">
                <a:solidFill>
                  <a:srgbClr val="000000"/>
                </a:solidFill>
                <a:latin typeface="Tahoma" pitchFamily="34" charset="0"/>
                <a:hlinkClick r:id="rId7"/>
              </a:rPr>
              <a:t>(O)</a:t>
            </a:r>
            <a:r>
              <a:rPr lang="ru-RU">
                <a:solidFill>
                  <a:srgbClr val="000000"/>
                </a:solidFill>
                <a:latin typeface="Tahoma" pitchFamily="34" charset="0"/>
              </a:rPr>
              <a:t> и абсолютной высотой 2010 м. носит имя одного из героев произведений Федосеева — </a:t>
            </a:r>
            <a:r>
              <a:rPr lang="ru-RU">
                <a:solidFill>
                  <a:srgbClr val="000000"/>
                </a:solidFill>
                <a:latin typeface="Tahoma" pitchFamily="34" charset="0"/>
                <a:hlinkClick r:id="rId8" tooltip="Улукиткан"/>
              </a:rPr>
              <a:t>Улукиткана</a:t>
            </a:r>
            <a:r>
              <a:rPr lang="ru-RU">
                <a:solidFill>
                  <a:srgbClr val="000000"/>
                </a:solidFill>
                <a:latin typeface="Tahoma" pitchFamily="34" charset="0"/>
              </a:rPr>
              <a:t>.</a:t>
            </a:r>
            <a:r>
              <a:rPr lang="ru-RU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theme/theme1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964</TotalTime>
  <Words>358</Words>
  <Application>Microsoft Office PowerPoint</Application>
  <PresentationFormat>Экран (4:3)</PresentationFormat>
  <Paragraphs>68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Граница</vt:lpstr>
      <vt:lpstr>Григорий Федосеев-жизнь и творчество</vt:lpstr>
      <vt:lpstr>Григорий Анисимович Федосеев (1899-1968)</vt:lpstr>
      <vt:lpstr>Страницы биографии писателя</vt:lpstr>
      <vt:lpstr>По неизведанным местам восточной Сибири</vt:lpstr>
      <vt:lpstr>…Горы и люди - говорить о горах,  не упоминая, о людях открывших их миру и описавших этот райский край немыслимо. </vt:lpstr>
      <vt:lpstr> Григорию Анисимовичу пришла мысль о том, что самым лучшим местом для его собственной могилы станет Восточный Саян. В 1968 году друзья-геодезисты исполнят последнюю просьбу товарища. А через год перевал Иден, что находится в отрогах самого высокого пика Восточного Саяна, Грандиозного, переименуют в перевал Федосеева...  </vt:lpstr>
      <vt:lpstr>Эвенк, проводник, лучший друг-Улукиткан</vt:lpstr>
      <vt:lpstr>«Ради жизни и дружбы ради…»</vt:lpstr>
      <vt:lpstr>На могиле  Улукиткана</vt:lpstr>
      <vt:lpstr>В тисках Джугдыра</vt:lpstr>
      <vt:lpstr>Тропою испытаний</vt:lpstr>
      <vt:lpstr>Смерть меня подождёт</vt:lpstr>
      <vt:lpstr>Злой дух Ямбуя</vt:lpstr>
      <vt:lpstr>По Восточному Саяну</vt:lpstr>
      <vt:lpstr>Последний  костёр</vt:lpstr>
      <vt:lpstr>Пашка из медвежьего лога</vt:lpstr>
      <vt:lpstr>Меченый </vt:lpstr>
      <vt:lpstr>Слайд 18</vt:lpstr>
      <vt:lpstr>В работе использованы материалы</vt:lpstr>
      <vt:lpstr>Слайд 20</vt:lpstr>
    </vt:vector>
  </TitlesOfParts>
  <Company>Wainakh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ГРИГОРИЙ ФЕДОСЕЕВ-УИВИТЕЛЬНЫЙ ЧЕЛОВЕК</dc:title>
  <dc:creator>Admin</dc:creator>
  <cp:lastModifiedBy>нэта</cp:lastModifiedBy>
  <cp:revision>20</cp:revision>
  <dcterms:created xsi:type="dcterms:W3CDTF">2013-01-20T00:55:38Z</dcterms:created>
  <dcterms:modified xsi:type="dcterms:W3CDTF">2014-11-27T14:29:58Z</dcterms:modified>
</cp:coreProperties>
</file>