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8" r:id="rId4"/>
    <p:sldId id="289" r:id="rId5"/>
    <p:sldId id="292" r:id="rId6"/>
    <p:sldId id="291" r:id="rId7"/>
    <p:sldId id="283" r:id="rId8"/>
    <p:sldId id="261" r:id="rId9"/>
    <p:sldId id="304" r:id="rId10"/>
    <p:sldId id="282" r:id="rId11"/>
    <p:sldId id="263" r:id="rId12"/>
    <p:sldId id="280" r:id="rId13"/>
    <p:sldId id="302" r:id="rId14"/>
    <p:sldId id="307" r:id="rId15"/>
    <p:sldId id="306" r:id="rId16"/>
    <p:sldId id="300" r:id="rId17"/>
    <p:sldId id="269" r:id="rId18"/>
    <p:sldId id="309" r:id="rId19"/>
    <p:sldId id="271" r:id="rId20"/>
    <p:sldId id="313" r:id="rId21"/>
    <p:sldId id="295" r:id="rId22"/>
    <p:sldId id="297" r:id="rId23"/>
    <p:sldId id="299" r:id="rId24"/>
    <p:sldId id="273" r:id="rId25"/>
    <p:sldId id="275" r:id="rId26"/>
    <p:sldId id="319" r:id="rId27"/>
    <p:sldId id="315" r:id="rId28"/>
    <p:sldId id="317" r:id="rId29"/>
    <p:sldId id="27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5151-07CC-4E31-A97A-B799ADD3875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D566-B785-4F93-A17E-FD857F75D3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5151-07CC-4E31-A97A-B799ADD3875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D566-B785-4F93-A17E-FD857F75D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5151-07CC-4E31-A97A-B799ADD3875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D566-B785-4F93-A17E-FD857F75D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5151-07CC-4E31-A97A-B799ADD3875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D566-B785-4F93-A17E-FD857F75D3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5151-07CC-4E31-A97A-B799ADD3875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D566-B785-4F93-A17E-FD857F75D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5151-07CC-4E31-A97A-B799ADD3875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D566-B785-4F93-A17E-FD857F75D35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5151-07CC-4E31-A97A-B799ADD3875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D566-B785-4F93-A17E-FD857F75D3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5151-07CC-4E31-A97A-B799ADD3875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D566-B785-4F93-A17E-FD857F75D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5151-07CC-4E31-A97A-B799ADD3875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D566-B785-4F93-A17E-FD857F75D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5151-07CC-4E31-A97A-B799ADD3875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D566-B785-4F93-A17E-FD857F75D3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5151-07CC-4E31-A97A-B799ADD3875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AD566-B785-4F93-A17E-FD857F75D35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EA5151-07CC-4E31-A97A-B799ADD38750}" type="datetimeFigureOut">
              <a:rPr lang="ru-RU" smtClean="0"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7AD566-B785-4F93-A17E-FD857F75D3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4005064"/>
            <a:ext cx="5637010" cy="1929601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8000" b="1" dirty="0">
                <a:solidFill>
                  <a:srgbClr val="575F6D"/>
                </a:solidFill>
                <a:latin typeface="Times New Roman" pitchFamily="18" charset="0"/>
              </a:rPr>
              <a:t>Составила учитель –дефектолог, </a:t>
            </a:r>
            <a:r>
              <a:rPr lang="ru-RU" sz="8000" b="1" dirty="0" smtClean="0">
                <a:solidFill>
                  <a:srgbClr val="575F6D"/>
                </a:solidFill>
                <a:latin typeface="Times New Roman" pitchFamily="18" charset="0"/>
              </a:rPr>
              <a:t>тифлопедагог</a:t>
            </a:r>
            <a:r>
              <a:rPr lang="ru-RU" sz="8000" b="1" dirty="0">
                <a:solidFill>
                  <a:srgbClr val="575F6D"/>
                </a:solidFill>
                <a:latin typeface="Times New Roman" pitchFamily="18" charset="0"/>
              </a:rPr>
              <a:t>: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8000" b="1" dirty="0" err="1" smtClean="0">
                <a:solidFill>
                  <a:srgbClr val="575F6D"/>
                </a:solidFill>
                <a:latin typeface="Times New Roman" pitchFamily="18" charset="0"/>
              </a:rPr>
              <a:t>Хайдукова</a:t>
            </a:r>
            <a:r>
              <a:rPr lang="ru-RU" sz="8000" b="1" dirty="0" smtClean="0">
                <a:solidFill>
                  <a:srgbClr val="575F6D"/>
                </a:solidFill>
                <a:latin typeface="Times New Roman" pitchFamily="18" charset="0"/>
              </a:rPr>
              <a:t> </a:t>
            </a:r>
            <a:r>
              <a:rPr lang="ru-RU" sz="8000" b="1" dirty="0">
                <a:solidFill>
                  <a:srgbClr val="575F6D"/>
                </a:solidFill>
                <a:latin typeface="Times New Roman" pitchFamily="18" charset="0"/>
              </a:rPr>
              <a:t>Юлия Владимировна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8000" b="1" dirty="0">
                <a:solidFill>
                  <a:srgbClr val="575F6D"/>
                </a:solidFill>
                <a:latin typeface="Times New Roman" pitchFamily="18" charset="0"/>
              </a:rPr>
              <a:t>МКДОУ детский сад №429 </a:t>
            </a:r>
            <a:endParaRPr lang="ru-RU" sz="8000" b="1" dirty="0" smtClean="0">
              <a:solidFill>
                <a:srgbClr val="575F6D"/>
              </a:solidFill>
              <a:latin typeface="Times New Roman" pitchFamily="18" charset="0"/>
            </a:endParaRPr>
          </a:p>
          <a:p>
            <a:pPr algn="ctr"/>
            <a:r>
              <a:rPr lang="ru-RU" sz="8000" b="1" dirty="0" smtClean="0">
                <a:solidFill>
                  <a:srgbClr val="575F6D"/>
                </a:solidFill>
                <a:latin typeface="Times New Roman" pitchFamily="18" charset="0"/>
              </a:rPr>
              <a:t>комбинированного </a:t>
            </a:r>
            <a:r>
              <a:rPr lang="ru-RU" sz="8000" b="1" dirty="0">
                <a:solidFill>
                  <a:srgbClr val="575F6D"/>
                </a:solidFill>
                <a:latin typeface="Times New Roman" pitchFamily="18" charset="0"/>
              </a:rPr>
              <a:t>вида </a:t>
            </a:r>
            <a:r>
              <a:rPr lang="ru-RU" sz="8000" b="1" dirty="0" smtClean="0">
                <a:solidFill>
                  <a:srgbClr val="575F6D"/>
                </a:solidFill>
                <a:latin typeface="Times New Roman" pitchFamily="18" charset="0"/>
              </a:rPr>
              <a:t>«Теремок» </a:t>
            </a:r>
            <a:endParaRPr lang="ru-RU" sz="8000" dirty="0" smtClean="0"/>
          </a:p>
          <a:p>
            <a:pPr algn="ctr"/>
            <a:r>
              <a:rPr lang="ru-RU" sz="8000" dirty="0" smtClean="0"/>
              <a:t>   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8000" b="1" dirty="0" smtClean="0">
              <a:solidFill>
                <a:srgbClr val="575F6D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8000" b="1" dirty="0" smtClean="0">
                <a:solidFill>
                  <a:srgbClr val="575F6D"/>
                </a:solidFill>
                <a:latin typeface="Times New Roman" pitchFamily="18" charset="0"/>
              </a:rPr>
              <a:t>Новосибирск</a:t>
            </a:r>
            <a:r>
              <a:rPr lang="ru-RU" sz="8000" b="1" dirty="0">
                <a:solidFill>
                  <a:srgbClr val="575F6D"/>
                </a:solidFill>
                <a:latin typeface="Times New Roman" pitchFamily="18" charset="0"/>
              </a:rPr>
              <a:t>, </a:t>
            </a:r>
            <a:r>
              <a:rPr lang="ru-RU" sz="8000" b="1" dirty="0" smtClean="0">
                <a:solidFill>
                  <a:srgbClr val="575F6D"/>
                </a:solidFill>
                <a:latin typeface="Times New Roman" pitchFamily="18" charset="0"/>
              </a:rPr>
              <a:t>2015г</a:t>
            </a:r>
            <a:r>
              <a:rPr lang="ru-RU" sz="8000" b="1" dirty="0">
                <a:solidFill>
                  <a:srgbClr val="575F6D"/>
                </a:solidFill>
                <a:latin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223224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«Развитие зрительного восприятия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и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зрительно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–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моторной координации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у детей с нарушениями зрения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в продуктивных видах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258394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372168"/>
            <a:ext cx="7766248" cy="1143000"/>
          </a:xfrm>
        </p:spPr>
        <p:txBody>
          <a:bodyPr/>
          <a:lstStyle/>
          <a:p>
            <a:pPr algn="l"/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«Лицо гномика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Лепка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изображений из пластилиновых колбасок,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жгутиков, шариков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 раскатывать пластилин между двумя пальцами, формировать из него части лица (рот, нос, глаза, брови) и прикреплять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контурное изображение «лица»;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5476"/>
            <a:ext cx="3346450" cy="2507761"/>
          </a:xfrm>
        </p:spPr>
      </p:pic>
    </p:spTree>
    <p:extLst>
      <p:ext uri="{BB962C8B-B14F-4D97-AF65-F5344CB8AC3E}">
        <p14:creationId xmlns:p14="http://schemas.microsoft.com/office/powerpoint/2010/main" val="392025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800" dirty="0">
                <a:effectLst/>
                <a:latin typeface="Times New Roman" pitchFamily="18" charset="0"/>
                <a:cs typeface="Times New Roman" pitchFamily="18" charset="0"/>
              </a:rPr>
              <a:t>«Гжель» на блюдце»</a:t>
            </a:r>
            <a:br>
              <a:rPr lang="ru-RU" sz="4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(тампонирование)</a:t>
            </a:r>
            <a:r>
              <a:rPr lang="ru-RU" sz="4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8679"/>
            <a:ext cx="3888432" cy="2916325"/>
          </a:xfrm>
          <a:prstGeom prst="rect">
            <a:avLst/>
          </a:prstGeo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2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4319336" cy="5001736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endParaRPr lang="ru-RU" dirty="0" smtClean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умение использовать трафареты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прорезями элементов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росписи «Гжель»)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изображения на «блюде»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умение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закрашивать изображение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гуашью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легкими прикосновениями к бумаге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поролоновым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тампоном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примакивание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умение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дорисовывать элементы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росписи гжельских мастеров (параллельные линии, точки, кружочки)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28" y="1282714"/>
            <a:ext cx="3162993" cy="2373284"/>
          </a:xfrm>
        </p:spPr>
      </p:pic>
    </p:spTree>
    <p:extLst>
      <p:ext uri="{BB962C8B-B14F-4D97-AF65-F5344CB8AC3E}">
        <p14:creationId xmlns:p14="http://schemas.microsoft.com/office/powerpoint/2010/main" val="2585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«Машина»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обмакивать губку в блюдце с краской и наносить отпечаток на лист бумаги, дорисовывать элементы до создания полного образа «Машины»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404941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«утки улетают в теплые края» (тампонирование)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умения делать мазки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способом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примакивание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поролоновым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тампоном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контурном изображении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птицы,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соблюдая конур; </a:t>
            </a:r>
          </a:p>
        </p:txBody>
      </p:sp>
      <p:pic>
        <p:nvPicPr>
          <p:cNvPr id="5" name="Picture 2" descr="E:\фото 10гр 14-15г\DSC0184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7392" y="993847"/>
            <a:ext cx="3341716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68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266429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«Лебедь»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4038600" cy="2972858"/>
          </a:xfrm>
        </p:spPr>
      </p:pic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2699792" y="731520"/>
            <a:ext cx="5292064" cy="34747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умения раскладывать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приклеивать на контурное изображение птиц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перья, пух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соблюдая контур изображения </a:t>
            </a:r>
          </a:p>
          <a:p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выделение осязательных признаков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перьев, пуха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тактильных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ощущений</a:t>
            </a:r>
            <a:endParaRPr lang="ru-RU" dirty="0"/>
          </a:p>
        </p:txBody>
      </p:sp>
      <p:pic>
        <p:nvPicPr>
          <p:cNvPr id="6" name="Объект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437112"/>
            <a:ext cx="3346450" cy="21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56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4725144"/>
            <a:ext cx="3816424" cy="936104"/>
          </a:xfrm>
        </p:spPr>
        <p:txBody>
          <a:bodyPr/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«Мухомор»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умения правильно держать ножницы, вырезать изображение «гриба» по контурным линиям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отрывать, накладывать и приклеивать отрывные кусочки бумаги </a:t>
            </a: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(«Пятнышки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мухоморе»)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E:\фото 10гр 14-15г\пожарка+парк\DSC0156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620688"/>
            <a:ext cx="3346450" cy="231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фото 10гр 14-15г\пожарка+парк\DSC015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4149080"/>
            <a:ext cx="3346450" cy="230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79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883167" cy="164912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«Кто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даёт нам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шерсть»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E:\фото 10гр 14-15г\DSC0189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14868"/>
            <a:ext cx="3346450" cy="25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умения раскладывать, приклеивать на контурное изображение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животного разрезанные шерстяные нити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соблюдая контур изображения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выделение осязательных признаков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шерстяных ниток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тактильных ощущений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72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864096"/>
          </a:xfrm>
        </p:spPr>
        <p:txBody>
          <a:bodyPr/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«Кудрявые барашки»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436096" y="1052735"/>
            <a:ext cx="3528392" cy="4530527"/>
          </a:xfrm>
        </p:spPr>
        <p:txBody>
          <a:bodyPr>
            <a:normAutofit fontScale="40000" lnSpcReduction="20000"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Ознакомление с различными сортами бумаги (салфеточная)</a:t>
            </a:r>
          </a:p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выделение 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осязательных признаков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бумаги</a:t>
            </a:r>
          </a:p>
          <a:p>
            <a:pPr marL="45720" indent="0"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формирование  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«шерсти» путём скатывания комочков (маленьких шариков)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из влажных </a:t>
            </a:r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салфеток (отрывных кусочков ) между ладошками и приклеивание их на контурное изображение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«барашка»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  <a:p>
            <a:pPr marL="4572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37112"/>
            <a:ext cx="3346450" cy="2292302"/>
          </a:xfrm>
          <a:prstGeom prst="rect">
            <a:avLst/>
          </a:prstGeom>
        </p:spPr>
      </p:pic>
      <p:pic>
        <p:nvPicPr>
          <p:cNvPr id="6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" y="1916832"/>
            <a:ext cx="3346450" cy="2296013"/>
          </a:xfrm>
        </p:spPr>
      </p:pic>
    </p:spTree>
    <p:extLst>
      <p:ext uri="{BB962C8B-B14F-4D97-AF65-F5344CB8AC3E}">
        <p14:creationId xmlns:p14="http://schemas.microsoft.com/office/powerpoint/2010/main" val="3239262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1986" y="4372168"/>
            <a:ext cx="4563814" cy="164912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Коллективная работа «Елка»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(торцевание)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E:\фото 10гр 14-15г\фото для занятий\DSC0197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растирать пластилин на контурном изображении «Елки» (соблюдая контур),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торцевания гофрированной бумаги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умение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прикреплять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бамбуковой палочки к пластилиновой основе квадратики из гофрированной бумаги (накрученной на палочку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2" descr="E:\фото 10гр 14-15г\фото для занятий\DSC019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149080"/>
            <a:ext cx="3346450" cy="25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01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54726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Цель: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Развитие  </a:t>
            </a: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зрительного восприятия 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и зрительно – моторной координации 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у детей с </a:t>
            </a: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нарушениями  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зрения </a:t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старшего дошкольного возраста</a:t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посредством дидактических  упражнений</a:t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в различных видах предметно – практической  </a:t>
            </a: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деятельности</a:t>
            </a:r>
            <a: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42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372168"/>
            <a:ext cx="4381872" cy="1143000"/>
          </a:xfrm>
        </p:spPr>
        <p:txBody>
          <a:bodyPr/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Открытка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Праздничная ёлочка»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8" y="731519"/>
            <a:ext cx="7245425" cy="3474720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точного зрительного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контроля за действием рук,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основанный на процессах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фиксации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умения прокалывать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контуру через кальку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изображение, вышивать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картоне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умения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вырезать и приклеивать аппликативные элементы разных форм</a:t>
            </a:r>
          </a:p>
          <a:p>
            <a:endParaRPr lang="ru-RU" dirty="0"/>
          </a:p>
        </p:txBody>
      </p:sp>
      <p:pic>
        <p:nvPicPr>
          <p:cNvPr id="5" name="Picture 3" descr="Изображение 24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3501008"/>
            <a:ext cx="3810000" cy="2501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762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«Снегири прилетели»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фото 10гр 14-15г\фото для занятий\DSC019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5308"/>
            <a:ext cx="3346450" cy="25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фото 10гр 14-15г\фото для занятий\DSC0197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214868"/>
            <a:ext cx="3346450" cy="25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855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 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умения правильно держать ножницы, вырезать изображение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контурным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линиям из цветной бумаги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Приклеивать вырезанные части  на контурное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закрашивать изображение птицы, не выходя за контур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E:\фото 10гр 14-15г\фото для занятий\DSC019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37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864096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«Найди каждой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ягодке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свое место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132856"/>
            <a:ext cx="6400800" cy="4248472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закреплять представления о круглой  форме осязательно-зрительным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умение вырезать изображение ягод    по контурным линиям; правильно держать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ножницы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умение располагать ягоды  на контурном изображении,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приклеивать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 контурное изображение кисти смородины (черной и красной)  соответственно размеру контура каждую ягоду (Вверху кисти — самые крупные ягоды, потом — мельче и самые мелкие.)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30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1628801" cy="537241"/>
          </a:xfrm>
        </p:spPr>
        <p:txBody>
          <a:bodyPr/>
          <a:lstStyle/>
          <a:p>
            <a:r>
              <a:rPr lang="ru-RU" dirty="0" smtClean="0"/>
              <a:t>«Черная»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167208" cy="3201536"/>
          </a:xfrm>
        </p:spPr>
        <p:txBody>
          <a:bodyPr/>
          <a:lstStyle/>
          <a:p>
            <a:r>
              <a:rPr lang="ru-RU" dirty="0" smtClean="0"/>
              <a:t>«Красная»</a:t>
            </a:r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244327" cy="3475037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8760"/>
            <a:ext cx="3346450" cy="346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9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3346450" cy="2509837"/>
          </a:xfrm>
        </p:spPr>
      </p:pic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645152" y="1844824"/>
            <a:ext cx="3887288" cy="36724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Скручивание полосок фольги вокруг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Разглаживание фольги ладонями и отдельными пальцами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шара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обертывание фольгой пластилиновой основы)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Формовка из фольги различных форм и составление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частей «Паука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в единый образ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620688"/>
            <a:ext cx="5678016" cy="504056"/>
          </a:xfrm>
        </p:spPr>
        <p:txBody>
          <a:bodyPr/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«Паучок»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умений: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88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39" y="4372168"/>
            <a:ext cx="6974161" cy="1143000"/>
          </a:xfrm>
        </p:spPr>
        <p:txBody>
          <a:bodyPr/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«Дерево»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</a:rPr>
              <a:t>Учить передавать образ «Дерева», его строение, используя   шпагат </a:t>
            </a:r>
            <a:endParaRPr lang="ru-RU" sz="2000" dirty="0">
              <a:latin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</a:rPr>
              <a:t>Учить формировать крону дерева из «Листьев», используя отрывные кусочки цветной  бумаги</a:t>
            </a:r>
          </a:p>
          <a:p>
            <a:r>
              <a:rPr lang="ru-RU" sz="2000" dirty="0" smtClean="0">
                <a:latin typeface="Times New Roman" pitchFamily="18" charset="0"/>
              </a:rPr>
              <a:t>Развивать умение доводить начатое дело до конца</a:t>
            </a:r>
            <a:r>
              <a:rPr lang="ru-RU" sz="2000" dirty="0">
                <a:latin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5" name="Picture 4" descr="Изображение 35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1038" y="0"/>
            <a:ext cx="3382962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 descr="Изображение 248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263" y="4365104"/>
            <a:ext cx="3346450" cy="23850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196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1512168"/>
          </a:xfrm>
        </p:spPr>
        <p:txBody>
          <a:bodyPr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«Осенняя рябина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квилинг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E:\фото 10гр 14-15г\пожарка+парк\DSC015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988840"/>
            <a:ext cx="2593571" cy="34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фото 10гр 14-15г\пожарка+парк\DSC01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4038600" cy="316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9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412776"/>
            <a:ext cx="3346704" cy="2793464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умения скручивать полоску бумаги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круглую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ягоду рябины», приклеивая на основу  (лист бумаги)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E:\фото 10гр 14-15г\пожарка+парк\DSC0156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4" y="1556792"/>
            <a:ext cx="3840742" cy="279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09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>
                <a:latin typeface="Calibri" pitchFamily="34" charset="0"/>
                <a:cs typeface="Times New Roman" pitchFamily="18" charset="0"/>
              </a:rPr>
              <a:t>ЖЕЛАЮ ВАМ 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УСПЕХОВ!</a:t>
            </a:r>
            <a:br>
              <a:rPr lang="ru-RU" dirty="0" smtClean="0">
                <a:latin typeface="Calibri" pitchFamily="34" charset="0"/>
                <a:cs typeface="Times New Roman" pitchFamily="18" charset="0"/>
              </a:rPr>
            </a:br>
            <a:r>
              <a:rPr lang="ru-RU" dirty="0" smtClean="0">
                <a:latin typeface="Calibri" pitchFamily="34" charset="0"/>
                <a:cs typeface="Times New Roman" pitchFamily="18" charset="0"/>
              </a:rPr>
              <a:t>СПАСИБО </a:t>
            </a:r>
            <a:r>
              <a:rPr lang="ru-RU" dirty="0">
                <a:latin typeface="Calibri" pitchFamily="34" charset="0"/>
                <a:cs typeface="Times New Roman" pitchFamily="18" charset="0"/>
              </a:rPr>
              <a:t>З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А ВНИМАНИЕ!</a:t>
            </a:r>
            <a:endParaRPr lang="ru-RU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 descr="E:\фото 10гр 14-15г\пожарка+парк\DSC0156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0"/>
            <a:ext cx="3816424" cy="441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1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8" y="731518"/>
            <a:ext cx="7533457" cy="5721817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lang="ru-RU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Коррекционные задачи: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sz="2400" dirty="0" smtClean="0">
                <a:latin typeface="Times New Roman" pitchFamily="18" charset="0"/>
              </a:rPr>
              <a:t>Расширять представления о предметах и явлениях окружающей действительности, </a:t>
            </a:r>
          </a:p>
          <a:p>
            <a:pPr marL="45720" indent="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lang="ru-RU" sz="2400" dirty="0" smtClean="0">
                <a:latin typeface="Times New Roman" pitchFamily="18" charset="0"/>
              </a:rPr>
              <a:t>    формировать эталонные представления о цвете, форме, величине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sz="2400" dirty="0" smtClean="0">
                <a:latin typeface="Times New Roman" pitchFamily="18" charset="0"/>
              </a:rPr>
              <a:t> Развивать </a:t>
            </a:r>
            <a:r>
              <a:rPr lang="ru-RU" sz="2400" dirty="0">
                <a:latin typeface="Times New Roman" pitchFamily="18" charset="0"/>
              </a:rPr>
              <a:t>скорость и полноту зрительного обследования, формировать зрительно- двигательные умения обследовать планомерно и целенаправленно предметы, </a:t>
            </a:r>
            <a:r>
              <a:rPr lang="ru-RU" sz="2400" dirty="0" smtClean="0">
                <a:latin typeface="Times New Roman" pitchFamily="18" charset="0"/>
              </a:rPr>
              <a:t>картинки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sz="2400" dirty="0">
                <a:latin typeface="Times New Roman" pitchFamily="18" charset="0"/>
              </a:rPr>
              <a:t>Формировать знания детей о свойствах и признаках различных предметов и материалов   с использованием зрения и других </a:t>
            </a:r>
            <a:r>
              <a:rPr lang="ru-RU" sz="2400" dirty="0" smtClean="0">
                <a:latin typeface="Times New Roman" pitchFamily="18" charset="0"/>
              </a:rPr>
              <a:t>анализаторов</a:t>
            </a:r>
            <a:endParaRPr lang="ru-RU" sz="2400" dirty="0">
              <a:latin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sz="2400" dirty="0" smtClean="0">
                <a:latin typeface="Times New Roman" pitchFamily="18" charset="0"/>
              </a:rPr>
              <a:t>Развивать тактильную чувствительность, тактильные ощущения,  мелкую моторику </a:t>
            </a:r>
            <a:r>
              <a:rPr lang="ru-RU" sz="2400" dirty="0">
                <a:latin typeface="Times New Roman" pitchFamily="18" charset="0"/>
              </a:rPr>
              <a:t>рук в процессе продуктивной деятельности детей 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sz="2400" dirty="0" smtClean="0">
                <a:latin typeface="Times New Roman" pitchFamily="18" charset="0"/>
              </a:rPr>
              <a:t>Обучать  </a:t>
            </a:r>
            <a:r>
              <a:rPr lang="ru-RU" sz="2400" dirty="0">
                <a:latin typeface="Times New Roman" pitchFamily="18" charset="0"/>
              </a:rPr>
              <a:t>приёмам</a:t>
            </a:r>
            <a:r>
              <a:rPr lang="ru-RU" sz="2400" dirty="0" smtClean="0">
                <a:latin typeface="Times New Roman" pitchFamily="18" charset="0"/>
              </a:rPr>
              <a:t> выполнения предметно – практических действий в продуктивных видах деятельности</a:t>
            </a:r>
            <a:endParaRPr lang="ru-RU" sz="2400" dirty="0">
              <a:latin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sz="2400" dirty="0">
                <a:latin typeface="Times New Roman" pitchFamily="18" charset="0"/>
              </a:rPr>
              <a:t>Активизировать </a:t>
            </a:r>
            <a:r>
              <a:rPr lang="ru-RU" sz="2400" dirty="0" smtClean="0">
                <a:latin typeface="Times New Roman" pitchFamily="18" charset="0"/>
              </a:rPr>
              <a:t>зрительное  </a:t>
            </a:r>
            <a:r>
              <a:rPr lang="ru-RU" sz="2400" dirty="0">
                <a:latin typeface="Times New Roman" pitchFamily="18" charset="0"/>
              </a:rPr>
              <a:t>внимание, зрительную память, мыслительные операции</a:t>
            </a:r>
          </a:p>
          <a:p>
            <a:pPr marL="45720" indent="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endParaRPr lang="ru-RU" sz="2400" dirty="0">
              <a:latin typeface="Times New Roman" pitchFamily="18" charset="0"/>
            </a:endParaRPr>
          </a:p>
          <a:p>
            <a:pPr marL="0" indent="0">
              <a:buNone/>
            </a:pP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57911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5721816"/>
          </a:xfrm>
        </p:spPr>
        <p:txBody>
          <a:bodyPr>
            <a:normAutofit fontScale="85000" lnSpcReduction="20000"/>
          </a:bodyPr>
          <a:lstStyle/>
          <a:p>
            <a:pPr marL="90488" indent="-7938" fontAlgn="auto">
              <a:lnSpc>
                <a:spcPct val="20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КОРРЕКЦИОННЫЕ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УПРАЖНЕНИЯ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 для детей с нарушениями зрения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проводятся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с учетом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рекомендаций ведущих тифлопедагогов - 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</a:rPr>
              <a:t>В.А.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Феоктистовой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Л.И.Солнцевой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Л.И.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Плаксиной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Л.В.Фомичевой</a:t>
            </a:r>
            <a:r>
              <a:rPr lang="ru-RU" sz="2800" cap="small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cap="small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ДИДАКТИЧЕСКИЙ МАТЕРИАЛ </a:t>
            </a:r>
          </a:p>
          <a:p>
            <a:pPr marL="90488" indent="-7938" fontAlgn="auto">
              <a:lnSpc>
                <a:spcPct val="200000"/>
              </a:lnSpc>
              <a:spcAft>
                <a:spcPts val="0"/>
              </a:spcAft>
              <a:buFontTx/>
              <a:buNone/>
              <a:defRPr/>
            </a:pPr>
            <a:r>
              <a:rPr lang="ru-RU" sz="2500" dirty="0">
                <a:solidFill>
                  <a:schemeClr val="tx1"/>
                </a:solidFill>
                <a:latin typeface="Times New Roman" pitchFamily="18" charset="0"/>
              </a:rPr>
              <a:t>подбирается с учетом офтальмо-гигиенических рекомендаций, разработанных для детей с нарушениями зрения ведущими офтальмологами – </a:t>
            </a:r>
            <a:endParaRPr lang="ru-RU" sz="25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90488" indent="-7938" fontAlgn="auto">
              <a:lnSpc>
                <a:spcPct val="200000"/>
              </a:lnSpc>
              <a:spcAft>
                <a:spcPts val="0"/>
              </a:spcAft>
              <a:buFontTx/>
              <a:buNone/>
              <a:defRPr/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>Э.С. Аветисовым,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</a:rPr>
              <a:t>Л. </a:t>
            </a:r>
            <a:r>
              <a:rPr lang="ru-RU" sz="2500" dirty="0" err="1">
                <a:solidFill>
                  <a:schemeClr val="tx1"/>
                </a:solidFill>
                <a:latin typeface="Times New Roman" pitchFamily="18" charset="0"/>
              </a:rPr>
              <a:t>А.Григорян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</a:rPr>
              <a:t> и др.</a:t>
            </a:r>
          </a:p>
          <a:p>
            <a:endParaRPr lang="ru-RU" sz="2500" i="1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42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1080120"/>
          </a:xfrm>
        </p:spPr>
        <p:txBody>
          <a:bodyPr/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Предварительная работа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340768"/>
            <a:ext cx="6400800" cy="4968552"/>
          </a:xfrm>
        </p:spPr>
        <p:txBody>
          <a:bodyPr/>
          <a:lstStyle/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целенаправленное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обследование предмета, аналитико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синтетическое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восприятие объекта осязательно – двигательным и зрительным путём.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формируется представление об объекте, что ложиться в основу изображения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обследовании используется обследующий жест: обвести пальчиком форму, зрительно сопровождать движение руки.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Обследование проходит в несколько этапов: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0127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640960" cy="5793824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 этап –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целостное, эмоциональное восприятие предмета, через какой то выразительный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Цель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вызвать желание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изобразить предложенный объект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 этап –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аналитическое восприятие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т.е. последовательное выделение изобразительных признаков, частей и свойств предмета.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выделения  соответствует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последовательностью изображения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Выделяют и называют самую крупную часть предмета и её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Определяют форму этой части (выносят зависимость формы от её назначения, условий жизни и т. д.)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Определяют положение этой части в пространстве (различия у разных видов одного предмета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Затем выделяют другую достаточно крупную часть, выясняют положение, форму, величину её по отношению к основной.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Выделяют цвет, если изображение его непроизвольно, а выполняется в соответствии с натурой.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Обращают внимание на детали</a:t>
            </a:r>
          </a:p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 - 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целостное эмоциональное восприятие предмета, как бы объединяющее целостный образ.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63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88640"/>
            <a:ext cx="4104456" cy="576064"/>
          </a:xfrm>
        </p:spPr>
        <p:txBody>
          <a:bodyPr/>
          <a:lstStyle/>
          <a:p>
            <a:pPr algn="l"/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Фрукты »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908720"/>
            <a:ext cx="4391344" cy="4392488"/>
          </a:xfrm>
        </p:spPr>
        <p:txBody>
          <a:bodyPr>
            <a:normAutofit fontScale="70000" lnSpcReduction="20000"/>
          </a:bodyPr>
          <a:lstStyle/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рисовать с помощью «картофельных» печатей фрукты, обводить их по контуру, оформлять контур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полученного изображения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, дорисовать недостающие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элементы до полного образа 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активизировать зрительные функции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фиксация, прослеживание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) развитие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зрительно – двигательных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связей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0" y="332656"/>
            <a:ext cx="3346450" cy="2507761"/>
          </a:xfr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57234"/>
            <a:ext cx="3346450" cy="2326316"/>
          </a:xfrm>
          <a:prstGeom prst="rect">
            <a:avLst/>
          </a:prstGeom>
        </p:spPr>
      </p:pic>
      <p:pic>
        <p:nvPicPr>
          <p:cNvPr id="1026" name="Picture 2" descr="DSC016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40" y="3068960"/>
            <a:ext cx="3394108" cy="255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87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«Оживи картинку» (зонтик) 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цветовосприятия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 практических умений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обводке контура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изображений пальцем,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растиранию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пластилина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полоскам «зонта»,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соблюдая контур каждой полоски 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фото 10гр 14-15г\DSC01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76672"/>
            <a:ext cx="3346450" cy="250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фото 10гр 14-15г\DSC018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212976"/>
            <a:ext cx="2180905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8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«Наша планета – Земля»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 практических умений и навыков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растиранию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пластилина на контурном изображении «континентов на плоскостной модели Земли», не выходя за контур  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4" descr="Изображение 3520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248650"/>
            <a:ext cx="3346450" cy="24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79981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1781</TotalTime>
  <Words>742</Words>
  <Application>Microsoft Office PowerPoint</Application>
  <PresentationFormat>Экран (4:3)</PresentationFormat>
  <Paragraphs>102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«Развитие зрительного восприятия  и  зрительно– моторной координации  у детей с нарушениями зрения  в продуктивных видах деятельности»</vt:lpstr>
      <vt:lpstr> Цель: Развитие  зрительного восприятия   и зрительно – моторной координации  у детей с нарушениями  зрения  старшего дошкольного возраста посредством дидактических  упражнений в различных видах предметно – практической  деятельности </vt:lpstr>
      <vt:lpstr>Презентация PowerPoint</vt:lpstr>
      <vt:lpstr>Презентация PowerPoint</vt:lpstr>
      <vt:lpstr>Предварительная работа </vt:lpstr>
      <vt:lpstr>Презентация PowerPoint</vt:lpstr>
      <vt:lpstr>«Фрукты »</vt:lpstr>
      <vt:lpstr>«Оживи картинку» (зонтик) </vt:lpstr>
      <vt:lpstr>«Наша планета – Земля»</vt:lpstr>
      <vt:lpstr>«Лицо гномика»                  Лепка изображений из пластилиновых колбасок, жгутиков, шариков  </vt:lpstr>
      <vt:lpstr>«Гжель» на блюдце» (тампонирование) </vt:lpstr>
      <vt:lpstr>Презентация PowerPoint</vt:lpstr>
      <vt:lpstr>«Машина»</vt:lpstr>
      <vt:lpstr>«утки улетают в теплые края» (тампонирование)</vt:lpstr>
      <vt:lpstr> «Лебедь» </vt:lpstr>
      <vt:lpstr>«Мухомор»</vt:lpstr>
      <vt:lpstr>«Кто даёт нам шерсть»</vt:lpstr>
      <vt:lpstr>«Кудрявые барашки»</vt:lpstr>
      <vt:lpstr>Коллективная работа «Елка»  (торцевание)</vt:lpstr>
      <vt:lpstr>Открытка «Праздничная ёлочка»</vt:lpstr>
      <vt:lpstr>«Снегири прилетели»</vt:lpstr>
      <vt:lpstr>Презентация PowerPoint</vt:lpstr>
      <vt:lpstr>«Найди каждой ягодке  свое место»</vt:lpstr>
      <vt:lpstr>Презентация PowerPoint</vt:lpstr>
      <vt:lpstr>«Паучок» - Формирование умений:</vt:lpstr>
      <vt:lpstr>«Дерево»</vt:lpstr>
      <vt:lpstr>«Осенняя рябина» (квилинг)</vt:lpstr>
      <vt:lpstr>Презентация PowerPoint</vt:lpstr>
      <vt:lpstr>ЖЕЛАЮ ВАМ УСПЕХОВ!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79</cp:revision>
  <dcterms:created xsi:type="dcterms:W3CDTF">2015-09-20T14:31:06Z</dcterms:created>
  <dcterms:modified xsi:type="dcterms:W3CDTF">2015-09-30T16:12:55Z</dcterms:modified>
</cp:coreProperties>
</file>