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324" r:id="rId4"/>
    <p:sldId id="258" r:id="rId5"/>
    <p:sldId id="259" r:id="rId6"/>
    <p:sldId id="260" r:id="rId7"/>
    <p:sldId id="262" r:id="rId8"/>
    <p:sldId id="302" r:id="rId9"/>
    <p:sldId id="303" r:id="rId10"/>
    <p:sldId id="325" r:id="rId11"/>
    <p:sldId id="318" r:id="rId12"/>
    <p:sldId id="317" r:id="rId13"/>
    <p:sldId id="304" r:id="rId14"/>
    <p:sldId id="305" r:id="rId15"/>
    <p:sldId id="319" r:id="rId16"/>
    <p:sldId id="327" r:id="rId17"/>
    <p:sldId id="277" r:id="rId18"/>
    <p:sldId id="328" r:id="rId19"/>
    <p:sldId id="295" r:id="rId20"/>
    <p:sldId id="321" r:id="rId21"/>
    <p:sldId id="329" r:id="rId22"/>
    <p:sldId id="322" r:id="rId23"/>
    <p:sldId id="313" r:id="rId24"/>
    <p:sldId id="314" r:id="rId25"/>
    <p:sldId id="278" r:id="rId26"/>
    <p:sldId id="309" r:id="rId27"/>
    <p:sldId id="31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05" autoAdjust="0"/>
  </p:normalViewPr>
  <p:slideViewPr>
    <p:cSldViewPr>
      <p:cViewPr>
        <p:scale>
          <a:sx n="90" d="100"/>
          <a:sy n="90" d="100"/>
        </p:scale>
        <p:origin x="-51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67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183F9-E609-467B-85B6-CA10AA9E4161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9E03F-D796-44B4-B282-6E9BDBC098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759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9E03F-D796-44B4-B282-6E9BDBC0986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0FB9D2D-ACA0-4CEB-A1EB-F21587F88B94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380D867-2FE6-4FB0-BE36-B4D873DC96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500570"/>
            <a:ext cx="5772168" cy="1752600"/>
          </a:xfrm>
        </p:spPr>
        <p:txBody>
          <a:bodyPr>
            <a:normAutofit fontScale="92500"/>
          </a:bodyPr>
          <a:lstStyle/>
          <a:p>
            <a:pPr indent="1797050" algn="l">
              <a:lnSpc>
                <a:spcPct val="120000"/>
              </a:lnSpc>
            </a:pPr>
            <a:r>
              <a:rPr lang="ru-RU" sz="2000" dirty="0" smtClean="0"/>
              <a:t>Букарева Н.Н.,</a:t>
            </a:r>
          </a:p>
          <a:p>
            <a:pPr indent="1797050" algn="l">
              <a:lnSpc>
                <a:spcPct val="120000"/>
              </a:lnSpc>
            </a:pPr>
            <a:r>
              <a:rPr lang="ru-RU" dirty="0" smtClean="0"/>
              <a:t>начальник</a:t>
            </a:r>
          </a:p>
          <a:p>
            <a:pPr marL="1787525" indent="9525" algn="l">
              <a:lnSpc>
                <a:spcPct val="120000"/>
              </a:lnSpc>
            </a:pPr>
            <a:r>
              <a:rPr lang="ru-RU" dirty="0" smtClean="0"/>
              <a:t>отдела по работе </a:t>
            </a:r>
          </a:p>
          <a:p>
            <a:pPr marL="1787525" indent="9525" algn="l">
              <a:lnSpc>
                <a:spcPct val="120000"/>
              </a:lnSpc>
            </a:pPr>
            <a:r>
              <a:rPr lang="ru-RU" dirty="0" smtClean="0"/>
              <a:t>со школьными музеями </a:t>
            </a:r>
          </a:p>
          <a:p>
            <a:pPr indent="1797050" algn="l">
              <a:lnSpc>
                <a:spcPct val="120000"/>
              </a:lnSpc>
            </a:pPr>
            <a:r>
              <a:rPr lang="ru-RU" dirty="0" smtClean="0"/>
              <a:t>«</a:t>
            </a:r>
            <a:r>
              <a:rPr lang="ru-RU" dirty="0" err="1" smtClean="0"/>
              <a:t>ГЦФК</a:t>
            </a:r>
            <a:r>
              <a:rPr lang="ru-RU" sz="1200" dirty="0" err="1" smtClean="0"/>
              <a:t>и</a:t>
            </a:r>
            <a:r>
              <a:rPr lang="ru-RU" dirty="0" err="1" smtClean="0"/>
              <a:t>ПВ</a:t>
            </a:r>
            <a:r>
              <a:rPr lang="ru-RU" dirty="0" smtClean="0"/>
              <a:t>«Виктория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71414"/>
            <a:ext cx="7429552" cy="242889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Анализ работы </a:t>
            </a:r>
            <a:r>
              <a:rPr lang="ru-RU" b="1" dirty="0" smtClean="0"/>
              <a:t>музеев образовательных учреждений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2017/2018 учебном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5432"/>
            <a:ext cx="8534400" cy="98755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Базовые площадки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688034"/>
          </a:xfrm>
        </p:spPr>
        <p:txBody>
          <a:bodyPr>
            <a:noAutofit/>
          </a:bodyPr>
          <a:lstStyle/>
          <a:p>
            <a:r>
              <a:rPr lang="ru-RU" sz="3600" b="1" dirty="0"/>
              <a:t>МКУДПО «Городской центр информатизации «Эгида», </a:t>
            </a:r>
            <a:endParaRPr lang="ru-RU" sz="3600" b="1" dirty="0" smtClean="0"/>
          </a:p>
          <a:p>
            <a:r>
              <a:rPr lang="ru-RU" sz="3600" b="1" dirty="0" smtClean="0"/>
              <a:t>ГОУВПО </a:t>
            </a:r>
            <a:r>
              <a:rPr lang="ru-RU" sz="3600" b="1" dirty="0"/>
              <a:t>«Новосибирский государственный педагогический университет», </a:t>
            </a:r>
            <a:endParaRPr lang="ru-RU" sz="3600" b="1" dirty="0" smtClean="0"/>
          </a:p>
          <a:p>
            <a:r>
              <a:rPr lang="ru-RU" sz="3600" b="1" dirty="0" smtClean="0"/>
              <a:t>МБОУ </a:t>
            </a:r>
            <a:r>
              <a:rPr lang="ru-RU" sz="3600" b="1" dirty="0"/>
              <a:t>«Новосибирский городской педагогический </a:t>
            </a:r>
            <a:r>
              <a:rPr lang="ru-RU" sz="3600" b="1" dirty="0" smtClean="0"/>
              <a:t>лицей </a:t>
            </a:r>
            <a:r>
              <a:rPr lang="ru-RU" sz="3600" b="1" dirty="0"/>
              <a:t>им. Пушкина». </a:t>
            </a:r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212611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Проект «Детское экскурсионное бюро «Любимый город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14520"/>
            <a:ext cx="8503920" cy="4572000"/>
          </a:xfrm>
        </p:spPr>
        <p:txBody>
          <a:bodyPr/>
          <a:lstStyle/>
          <a:p>
            <a:pPr marL="273050" indent="-7938">
              <a:buNone/>
            </a:pPr>
            <a:r>
              <a:rPr lang="ru-RU" b="1" dirty="0" smtClean="0"/>
              <a:t>Цель проекта: </a:t>
            </a:r>
            <a:r>
              <a:rPr lang="ru-RU" dirty="0" smtClean="0"/>
              <a:t>подготовка экскурсоводов из числа активистов школьных музеев для проведения виртуальных и пешеходных экскурсионных прогулок по городу </a:t>
            </a:r>
            <a:r>
              <a:rPr lang="ru-RU" dirty="0" smtClean="0"/>
              <a:t>Новосибирску</a:t>
            </a:r>
            <a:endParaRPr lang="ru-RU" dirty="0" smtClean="0"/>
          </a:p>
        </p:txBody>
      </p:sp>
      <p:pic>
        <p:nvPicPr>
          <p:cNvPr id="1026" name="Picture 2" descr="C:\Users\Мама\Desktop\для презентации\для презентации\Любимый город\DSC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498472"/>
            <a:ext cx="4104456" cy="2738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Электронная паспортизация  музеев образовательных учреждений </a:t>
            </a:r>
            <a:endParaRPr lang="ru-RU" dirty="0"/>
          </a:p>
        </p:txBody>
      </p:sp>
      <p:pic>
        <p:nvPicPr>
          <p:cNvPr id="2050" name="Picture 2" descr="C:\Users\Мама\Desktop\для презентации\для презентации\свидетельст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65977"/>
            <a:ext cx="3600400" cy="4948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Городские конкурсы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01960"/>
            <a:ext cx="8503920" cy="374161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Экскурсовод школьного музея;</a:t>
            </a:r>
          </a:p>
          <a:p>
            <a:r>
              <a:rPr lang="ru-RU" sz="4000" dirty="0" smtClean="0"/>
              <a:t>Наша лучшая выставка.</a:t>
            </a:r>
            <a:endParaRPr lang="ru-RU" sz="4000" dirty="0"/>
          </a:p>
        </p:txBody>
      </p:sp>
      <p:pic>
        <p:nvPicPr>
          <p:cNvPr id="20481" name="Picture 1" descr="C:\Users\Наталья Николаевна\Documents\Фото\мероприятия отдела музеев\фестиваль\фестиваль 17\IMG_5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500438"/>
            <a:ext cx="4143372" cy="276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</a:t>
            </a:r>
            <a:r>
              <a:rPr lang="ru-RU" dirty="0" smtClean="0"/>
              <a:t>онкурс «Экскурсовод </a:t>
            </a:r>
            <a:r>
              <a:rPr lang="ru-RU" dirty="0" smtClean="0"/>
              <a:t>школьного </a:t>
            </a:r>
            <a:r>
              <a:rPr lang="ru-RU" dirty="0" smtClean="0"/>
              <a:t>музея»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643182"/>
            <a:ext cx="8627966" cy="32147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12800" dirty="0" smtClean="0"/>
              <a:t>Портфолио экскурсовода</a:t>
            </a:r>
          </a:p>
          <a:p>
            <a:pPr>
              <a:lnSpc>
                <a:spcPct val="170000"/>
              </a:lnSpc>
            </a:pPr>
            <a:r>
              <a:rPr lang="ru-RU" sz="12800" dirty="0" smtClean="0"/>
              <a:t>Мастер-класс</a:t>
            </a:r>
          </a:p>
          <a:p>
            <a:pPr>
              <a:lnSpc>
                <a:spcPct val="170000"/>
              </a:lnSpc>
            </a:pPr>
            <a:r>
              <a:rPr lang="ru-RU" sz="12800" dirty="0" smtClean="0"/>
              <a:t>Финал  </a:t>
            </a:r>
          </a:p>
          <a:p>
            <a:endParaRPr lang="ru-RU" dirty="0"/>
          </a:p>
        </p:txBody>
      </p:sp>
      <p:pic>
        <p:nvPicPr>
          <p:cNvPr id="3074" name="Picture 2" descr="C:\Users\Мама\Desktop\для презентации\для презентации\Экскурсовод\IMG_44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32" y="3571876"/>
            <a:ext cx="3959932" cy="2639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164305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конкурса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</a:t>
            </a:r>
            <a:r>
              <a:rPr lang="ru-RU" dirty="0" smtClean="0"/>
              <a:t>«Экскурсовод школьного музея»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01752" y="1413768"/>
            <a:ext cx="85039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Состав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жюри на этапе Мастер-класс: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/>
            <a:r>
              <a:rPr lang="ru-RU" sz="2000" dirty="0"/>
              <a:t>Тонких Мария Александровна, экскурсовод Музея Новосибирска;</a:t>
            </a:r>
          </a:p>
          <a:p>
            <a:pPr lvl="0"/>
            <a:r>
              <a:rPr lang="ru-RU" sz="2000" dirty="0" err="1"/>
              <a:t>Кузменкина</a:t>
            </a:r>
            <a:r>
              <a:rPr lang="ru-RU" sz="2000" dirty="0"/>
              <a:t> Людмила Анатольевна, исполнительный редактор сайта «Библиотека сибирского краеведения» ГЦИ «Эгида»;</a:t>
            </a:r>
          </a:p>
          <a:p>
            <a:pPr lvl="0"/>
            <a:r>
              <a:rPr lang="ru-RU" sz="2000" dirty="0"/>
              <a:t>Мжельская Татьяна Владимировна – кандидат исторических наук, доцент Новосибирского государственного педагогического университета;</a:t>
            </a:r>
          </a:p>
          <a:p>
            <a:pPr lvl="0"/>
            <a:r>
              <a:rPr lang="ru-RU" sz="2000" dirty="0" err="1"/>
              <a:t>Усепян</a:t>
            </a:r>
            <a:r>
              <a:rPr lang="ru-RU" sz="2000" dirty="0"/>
              <a:t> Лина </a:t>
            </a:r>
            <a:r>
              <a:rPr lang="ru-RU" sz="2000" dirty="0" err="1"/>
              <a:t>Хачековна</a:t>
            </a:r>
            <a:r>
              <a:rPr lang="ru-RU" sz="2000" dirty="0"/>
              <a:t>, сотрудник музея истории архитектуры Сибири им. </a:t>
            </a:r>
            <a:r>
              <a:rPr lang="ru-RU" sz="2000" dirty="0" err="1"/>
              <a:t>Баландина</a:t>
            </a:r>
            <a:endParaRPr lang="ru-RU" sz="2000" dirty="0"/>
          </a:p>
          <a:p>
            <a:pPr lvl="0"/>
            <a:r>
              <a:rPr lang="ru-RU" sz="2000" dirty="0"/>
              <a:t>Букарева Наталья Николаевна, начальник отдела по работе со школьными музеями </a:t>
            </a:r>
            <a:r>
              <a:rPr lang="ru-RU" sz="2000" dirty="0" smtClean="0"/>
              <a:t>«</a:t>
            </a:r>
            <a:r>
              <a:rPr lang="ru-RU" sz="2000" dirty="0" err="1" smtClean="0"/>
              <a:t>ГЦФКиПВ</a:t>
            </a:r>
            <a:r>
              <a:rPr lang="ru-RU" sz="2000" dirty="0" smtClean="0"/>
              <a:t> </a:t>
            </a:r>
            <a:r>
              <a:rPr lang="ru-RU" sz="2000" dirty="0"/>
              <a:t>«Виктория».</a:t>
            </a:r>
          </a:p>
          <a:p>
            <a:pPr lvl="0"/>
            <a:r>
              <a:rPr lang="ru-RU" sz="2000" dirty="0" err="1"/>
              <a:t>Мугако</a:t>
            </a:r>
            <a:r>
              <a:rPr lang="ru-RU" sz="2000" dirty="0"/>
              <a:t> Андрей Леонтьевич, старший научный сотрудник Новосибирского государственного краеведческого музея.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«Экскурсовод школьного музея»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301752" y="1849173"/>
            <a:ext cx="850392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Состав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жюри на финале: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/>
            <a:r>
              <a:rPr lang="ru-RU" sz="2000" dirty="0" err="1"/>
              <a:t>Кузменкина</a:t>
            </a:r>
            <a:r>
              <a:rPr lang="ru-RU" sz="2000" dirty="0"/>
              <a:t> Людмила Анатольевна, исполнительный редактор сайта «Библиотека сибирского краеведения» ГЦИ «Эгида»;</a:t>
            </a:r>
          </a:p>
          <a:p>
            <a:pPr lvl="0"/>
            <a:r>
              <a:rPr lang="ru-RU" sz="2000" dirty="0"/>
              <a:t>Мжельская Татьяна Владимировна, </a:t>
            </a:r>
            <a:r>
              <a:rPr lang="ru-RU" sz="2000" dirty="0" err="1"/>
              <a:t>к.и.н</a:t>
            </a:r>
            <a:r>
              <a:rPr lang="ru-RU" sz="2000" dirty="0"/>
              <a:t>., доцент Новосибирского государственного педагогического университета;</a:t>
            </a:r>
          </a:p>
          <a:p>
            <a:pPr lvl="0"/>
            <a:r>
              <a:rPr lang="ru-RU" sz="2000" dirty="0"/>
              <a:t>Воевода </a:t>
            </a:r>
            <a:r>
              <a:rPr lang="ru-RU" sz="2000" dirty="0" err="1"/>
              <a:t>Аурика</a:t>
            </a:r>
            <a:r>
              <a:rPr lang="ru-RU" sz="2000" dirty="0"/>
              <a:t>, победитель городского конкурса «Экскурсовод школьного музея-2017», ученица 1 класса гимназии № 12;</a:t>
            </a:r>
          </a:p>
          <a:p>
            <a:pPr lvl="0"/>
            <a:r>
              <a:rPr lang="ru-RU" sz="2000" dirty="0" err="1"/>
              <a:t>Голодяев</a:t>
            </a:r>
            <a:r>
              <a:rPr lang="ru-RU" sz="2000" dirty="0"/>
              <a:t> Константин Артемович, сотрудник Музея Новосибирска;</a:t>
            </a:r>
          </a:p>
          <a:p>
            <a:pPr lvl="0"/>
            <a:r>
              <a:rPr lang="ru-RU" sz="2000" dirty="0"/>
              <a:t>Тонких Мария Александровна, экскурсовод Музея Новосибирска</a:t>
            </a:r>
          </a:p>
        </p:txBody>
      </p:sp>
    </p:spTree>
    <p:extLst>
      <p:ext uri="{BB962C8B-B14F-4D97-AF65-F5344CB8AC3E}">
        <p14:creationId xmlns="" xmlns:p14="http://schemas.microsoft.com/office/powerpoint/2010/main" val="2036806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</a:t>
            </a:r>
            <a:r>
              <a:rPr lang="ru-RU" dirty="0" smtClean="0"/>
              <a:t>«Наша лучшая выставка»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785927"/>
            <a:ext cx="857256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6D8C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Цели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6D8C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и задачи конкурса: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Содействие </a:t>
            </a:r>
            <a:r>
              <a:rPr lang="ru-RU" dirty="0"/>
              <a:t>распространению инновационного педагогического опыта, </a:t>
            </a:r>
            <a:r>
              <a:rPr lang="ru-RU" dirty="0" smtClean="0"/>
              <a:t>освоение </a:t>
            </a:r>
            <a:r>
              <a:rPr lang="ru-RU" dirty="0"/>
              <a:t>музейного пространства как ресурса модернизации образования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поддержка педагогических инициатив по повышению музейной культуры путём стимулирования участия обучающихся в просветительской и общекультурной деятельности; 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обновление содержания форм и методов краеведческой работы в музеях образовательных учреждений;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выявление инновационных методик руководителей школьных музеев и распространение опыта их работы;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dirty="0"/>
              <a:t>пропаганда деятельности школьного музея как пространства образования и воспитания.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rmAutofit/>
          </a:bodyPr>
          <a:lstStyle/>
          <a:p>
            <a:r>
              <a:rPr lang="ru-RU" dirty="0" smtClean="0"/>
              <a:t>конкурс </a:t>
            </a:r>
            <a:r>
              <a:rPr lang="ru-RU" dirty="0" smtClean="0"/>
              <a:t>«Наша лучшая выставка»</a:t>
            </a:r>
            <a:endParaRPr lang="ru-RU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556792"/>
            <a:ext cx="857256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/>
              <a:t>номинация «По дорогам боевой славы»</a:t>
            </a:r>
            <a:endParaRPr lang="ru-RU" sz="1600" dirty="0"/>
          </a:p>
          <a:p>
            <a:r>
              <a:rPr lang="ru-RU" sz="1600" dirty="0"/>
              <a:t> </a:t>
            </a:r>
            <a:r>
              <a:rPr lang="ru-RU" sz="1600" dirty="0" smtClean="0"/>
              <a:t>I </a:t>
            </a:r>
            <a:r>
              <a:rPr lang="ru-RU" sz="1600" dirty="0"/>
              <a:t>место – Якушенко Тамара Васильевна, руководитель музея МБОУ СОШ № 202</a:t>
            </a:r>
          </a:p>
          <a:p>
            <a:r>
              <a:rPr lang="ru-RU" sz="1600" dirty="0"/>
              <a:t>II место – </a:t>
            </a:r>
            <a:r>
              <a:rPr lang="ru-RU" sz="1600" dirty="0" err="1"/>
              <a:t>Горскина</a:t>
            </a:r>
            <a:r>
              <a:rPr lang="ru-RU" sz="1600" dirty="0"/>
              <a:t> Валентина Николаевна, руководитель музея МБОУ СОШ № 190</a:t>
            </a:r>
          </a:p>
          <a:p>
            <a:r>
              <a:rPr lang="ru-RU" sz="1600" dirty="0"/>
              <a:t>III место – Платонова Марина Анатольевна, методист МКУДПО «ГЦРО»</a:t>
            </a:r>
          </a:p>
          <a:p>
            <a:r>
              <a:rPr lang="ru-RU" sz="1600" dirty="0"/>
              <a:t>III место – Гулей Олег Юрьевич, преподаватель-организатор ОБЖ МБОУ СОШ № 141</a:t>
            </a:r>
          </a:p>
          <a:p>
            <a:r>
              <a:rPr lang="ru-RU" sz="1600" dirty="0"/>
              <a:t> </a:t>
            </a:r>
            <a:r>
              <a:rPr lang="ru-RU" sz="1600" b="1" dirty="0" smtClean="0"/>
              <a:t>номинация </a:t>
            </a:r>
            <a:r>
              <a:rPr lang="ru-RU" sz="1600" b="1" dirty="0"/>
              <a:t>«Школьные годы чудесные»</a:t>
            </a:r>
            <a:endParaRPr lang="ru-RU" sz="1600" dirty="0"/>
          </a:p>
          <a:p>
            <a:r>
              <a:rPr lang="ru-RU" sz="1600" dirty="0"/>
              <a:t> </a:t>
            </a:r>
            <a:r>
              <a:rPr lang="ru-RU" sz="1600" dirty="0" smtClean="0"/>
              <a:t>I </a:t>
            </a:r>
            <a:r>
              <a:rPr lang="ru-RU" sz="1600" dirty="0"/>
              <a:t>место – Шипулина Ксения Александровна, руководитель музея МБОУ СОШ № 17</a:t>
            </a:r>
          </a:p>
          <a:p>
            <a:r>
              <a:rPr lang="ru-RU" sz="1600" dirty="0"/>
              <a:t>II место – Лыткина Полина Викторовна, педагог-библиотекарь МБОУ СОШ № 94</a:t>
            </a:r>
          </a:p>
          <a:p>
            <a:r>
              <a:rPr lang="ru-RU" sz="1600" dirty="0"/>
              <a:t>III место – </a:t>
            </a:r>
            <a:r>
              <a:rPr lang="ru-RU" sz="1600" dirty="0" err="1"/>
              <a:t>Субарева</a:t>
            </a:r>
            <a:r>
              <a:rPr lang="ru-RU" sz="1600" dirty="0"/>
              <a:t> Светлана Владимировна, руководитель музея МКОУ С (К) школа-интернат № 152</a:t>
            </a:r>
          </a:p>
          <a:p>
            <a:r>
              <a:rPr lang="ru-RU" sz="1600" dirty="0"/>
              <a:t> </a:t>
            </a:r>
            <a:r>
              <a:rPr lang="ru-RU" sz="1600" b="1" dirty="0" smtClean="0"/>
              <a:t>номинация </a:t>
            </a:r>
            <a:r>
              <a:rPr lang="ru-RU" sz="1600" b="1" dirty="0"/>
              <a:t>«Земля и люди»</a:t>
            </a:r>
            <a:endParaRPr lang="ru-RU" sz="1600" dirty="0"/>
          </a:p>
          <a:p>
            <a:r>
              <a:rPr lang="ru-RU" sz="1600" dirty="0"/>
              <a:t> </a:t>
            </a:r>
            <a:r>
              <a:rPr lang="ru-RU" sz="1600" dirty="0" smtClean="0"/>
              <a:t>I </a:t>
            </a:r>
            <a:r>
              <a:rPr lang="ru-RU" sz="1600" dirty="0"/>
              <a:t>место – </a:t>
            </a:r>
            <a:r>
              <a:rPr lang="ru-RU" sz="1600" dirty="0" err="1"/>
              <a:t>Ефанова</a:t>
            </a:r>
            <a:r>
              <a:rPr lang="ru-RU" sz="1600" dirty="0"/>
              <a:t> Ольга Валентиновна, руководитель музея МБОУ «Аэрокосмический лицей им. Ю.В. Кондратюка»</a:t>
            </a:r>
          </a:p>
          <a:p>
            <a:r>
              <a:rPr lang="ru-RU" sz="1600" dirty="0"/>
              <a:t>I место – </a:t>
            </a:r>
            <a:r>
              <a:rPr lang="ru-RU" sz="1600" dirty="0" err="1"/>
              <a:t>Сунцова</a:t>
            </a:r>
            <a:r>
              <a:rPr lang="ru-RU" sz="1600" dirty="0"/>
              <a:t> Наталия Витальевна, руководитель музея МБОУ «Аэрокосмический лицей им. Ю.В. Кондратюка»</a:t>
            </a:r>
          </a:p>
          <a:p>
            <a:r>
              <a:rPr lang="ru-RU" sz="1600" dirty="0"/>
              <a:t>II место – Квецинская Татьяна Евгеньевна, заведующая комплексным краеведческим музеем МБУДО «ЦДТ Советского района»</a:t>
            </a:r>
          </a:p>
          <a:p>
            <a:r>
              <a:rPr lang="ru-RU" sz="1600" dirty="0"/>
              <a:t>II место – Пекут Елена Евгеньевна, заведующая учебным отделением МБУДО «ЦДТ Советского района»</a:t>
            </a:r>
          </a:p>
          <a:p>
            <a:r>
              <a:rPr lang="ru-RU" sz="1600" dirty="0"/>
              <a:t>III место – </a:t>
            </a:r>
            <a:r>
              <a:rPr lang="ru-RU" sz="1600" dirty="0" err="1"/>
              <a:t>Безменова</a:t>
            </a:r>
            <a:r>
              <a:rPr lang="ru-RU" sz="1600" dirty="0"/>
              <a:t> Елена Витальевна, руководитель музея МБОУ СОШ № 196</a:t>
            </a:r>
          </a:p>
        </p:txBody>
      </p:sp>
    </p:spTree>
    <p:extLst>
      <p:ext uri="{BB962C8B-B14F-4D97-AF65-F5344CB8AC3E}">
        <p14:creationId xmlns="" xmlns:p14="http://schemas.microsoft.com/office/powerpoint/2010/main" val="123034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r>
              <a:rPr lang="ru-RU" dirty="0" smtClean="0"/>
              <a:t>ородская </a:t>
            </a:r>
            <a:r>
              <a:rPr lang="ru-RU" dirty="0" smtClean="0"/>
              <a:t>школа «Юный экскурсовод»</a:t>
            </a:r>
            <a:endParaRPr lang="ru-RU" dirty="0"/>
          </a:p>
        </p:txBody>
      </p:sp>
      <p:pic>
        <p:nvPicPr>
          <p:cNvPr id="21505" name="Picture 1" descr="C:\Users\Наталья Николаевна\Documents\Фото\мероприятия отдела музеев\Городская школа_Юный экскурсовод\2016-2017\WP_20160316_11_28_49_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357718" cy="24565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6" name="Picture 2" descr="C:\Users\Наталья Николаевна\Documents\Фото\мероприятия отдела музеев\Городская школа_Юный экскурсовод\2016-2017\WP_20160930_12_54_15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9729" y="3786190"/>
            <a:ext cx="4318551" cy="24344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14298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Городские массовые дела </a:t>
            </a:r>
            <a:br>
              <a:rPr lang="ru-RU" sz="2400" b="1" dirty="0" smtClean="0"/>
            </a:br>
            <a:r>
              <a:rPr lang="ru-RU" sz="2400" b="1" dirty="0" smtClean="0"/>
              <a:t>отдела по работе со школьными музеями </a:t>
            </a:r>
            <a:br>
              <a:rPr lang="ru-RU" sz="2400" b="1" dirty="0" smtClean="0"/>
            </a:br>
            <a:r>
              <a:rPr lang="ru-RU" sz="2400" b="1" dirty="0" smtClean="0"/>
              <a:t>«</a:t>
            </a:r>
            <a:r>
              <a:rPr lang="ru-RU" sz="2400" b="1" dirty="0" err="1" smtClean="0"/>
              <a:t>ГЦФКиПВ</a:t>
            </a:r>
            <a:r>
              <a:rPr lang="ru-RU" sz="2400" b="1" dirty="0" smtClean="0"/>
              <a:t> </a:t>
            </a:r>
            <a:r>
              <a:rPr lang="ru-RU" sz="2400" b="1" dirty="0" smtClean="0"/>
              <a:t>«Виктория»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8784976" cy="5112568"/>
          </a:xfrm>
        </p:spPr>
        <p:txBody>
          <a:bodyPr>
            <a:noAutofit/>
          </a:bodyPr>
          <a:lstStyle/>
          <a:p>
            <a:pPr lvl="0"/>
            <a:r>
              <a:rPr lang="ru-RU" sz="1800" b="1" dirty="0"/>
              <a:t>совещание для руководителей музеев образовательных </a:t>
            </a:r>
            <a:r>
              <a:rPr lang="ru-RU" sz="1800" b="1" dirty="0" smtClean="0"/>
              <a:t>организаций;</a:t>
            </a:r>
            <a:endParaRPr lang="ru-RU" sz="1800" dirty="0"/>
          </a:p>
          <a:p>
            <a:pPr lvl="0"/>
            <a:r>
              <a:rPr lang="ru-RU" sz="1800" b="1" dirty="0"/>
              <a:t>конкурс для активистов </a:t>
            </a:r>
            <a:r>
              <a:rPr lang="ru-RU" sz="1800" b="1" dirty="0" smtClean="0"/>
              <a:t>музеев образовательных организаций «Экскурсовод </a:t>
            </a:r>
            <a:r>
              <a:rPr lang="ru-RU" sz="1800" b="1" dirty="0"/>
              <a:t>школьного музея»;</a:t>
            </a:r>
            <a:endParaRPr lang="ru-RU" sz="1800" dirty="0"/>
          </a:p>
          <a:p>
            <a:pPr lvl="0"/>
            <a:r>
              <a:rPr lang="ru-RU" sz="1800" b="1" dirty="0"/>
              <a:t>конкурс для руководителей </a:t>
            </a:r>
            <a:r>
              <a:rPr lang="ru-RU" sz="1800" b="1" dirty="0" smtClean="0"/>
              <a:t>музеев образовательных организаций «Наша </a:t>
            </a:r>
            <a:r>
              <a:rPr lang="ru-RU" sz="1800" b="1" dirty="0"/>
              <a:t>лучшая выставка», </a:t>
            </a:r>
            <a:endParaRPr lang="ru-RU" sz="1800" dirty="0"/>
          </a:p>
          <a:p>
            <a:pPr lvl="0"/>
            <a:r>
              <a:rPr lang="ru-RU" sz="1800" b="1" dirty="0"/>
              <a:t>научно–практическая конференция руководителей музеев </a:t>
            </a:r>
            <a:r>
              <a:rPr lang="ru-RU" sz="1800" b="1" dirty="0" smtClean="0"/>
              <a:t>ОО </a:t>
            </a:r>
            <a:r>
              <a:rPr lang="ru-RU" sz="1800" b="1" dirty="0"/>
              <a:t>«Организация работы музея и патриотического клуба в системе дополнительного образования: инновационные подходы и технологии»;</a:t>
            </a:r>
            <a:endParaRPr lang="ru-RU" sz="1800" dirty="0"/>
          </a:p>
          <a:p>
            <a:pPr lvl="0"/>
            <a:r>
              <a:rPr lang="ru-RU" sz="1800" b="1" dirty="0"/>
              <a:t>секция «</a:t>
            </a:r>
            <a:r>
              <a:rPr lang="ru-RU" sz="1800" b="1" dirty="0" err="1"/>
              <a:t>Музеология</a:t>
            </a:r>
            <a:r>
              <a:rPr lang="ru-RU" sz="1800" b="1" dirty="0"/>
              <a:t>» в рамках городской научно–практической конференции учащихся «НОУ «Сибирь», </a:t>
            </a:r>
            <a:endParaRPr lang="ru-RU" sz="1800" dirty="0"/>
          </a:p>
          <a:p>
            <a:pPr lvl="0"/>
            <a:r>
              <a:rPr lang="ru-RU" sz="1800" b="1" dirty="0"/>
              <a:t>Фестиваль школьных музеев,</a:t>
            </a:r>
            <a:endParaRPr lang="ru-RU" sz="1800" dirty="0"/>
          </a:p>
          <a:p>
            <a:pPr lvl="0"/>
            <a:r>
              <a:rPr lang="ru-RU" sz="1800" b="1" dirty="0"/>
              <a:t>курсы повышения квалификации для педагогов дополнительного образования-руководителей </a:t>
            </a:r>
            <a:r>
              <a:rPr lang="ru-RU" sz="1800" b="1" dirty="0" smtClean="0"/>
              <a:t>музеев ОО,</a:t>
            </a:r>
            <a:endParaRPr lang="ru-RU" sz="1800" dirty="0"/>
          </a:p>
          <a:p>
            <a:r>
              <a:rPr lang="ru-RU" sz="1800" b="1" dirty="0"/>
              <a:t>электронная паспортизация музеев образовательных организаций города.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</a:t>
            </a:r>
            <a:r>
              <a:rPr lang="ru-RU" sz="3200" dirty="0" smtClean="0"/>
              <a:t>аучно-практическая </a:t>
            </a:r>
            <a:r>
              <a:rPr lang="ru-RU" sz="3200" dirty="0" smtClean="0"/>
              <a:t>конференция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184240"/>
            <a:ext cx="8503920" cy="3044960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/>
              <a:t>г</a:t>
            </a:r>
            <a:r>
              <a:rPr lang="ru-RU" sz="3600" b="1" dirty="0" smtClean="0"/>
              <a:t>ородская научно-практическая </a:t>
            </a:r>
            <a:r>
              <a:rPr lang="ru-RU" sz="3600" b="1" dirty="0" smtClean="0"/>
              <a:t>конференция для руководителей музеев ОО</a:t>
            </a:r>
          </a:p>
          <a:p>
            <a:r>
              <a:rPr lang="ru-RU" sz="3600" b="1" dirty="0" smtClean="0"/>
              <a:t>г</a:t>
            </a:r>
            <a:r>
              <a:rPr lang="ru-RU" sz="3600" b="1" dirty="0" smtClean="0"/>
              <a:t>ородская </a:t>
            </a:r>
            <a:r>
              <a:rPr lang="ru-RU" sz="3600" b="1" dirty="0" smtClean="0"/>
              <a:t>н</a:t>
            </a:r>
            <a:r>
              <a:rPr lang="ru-RU" sz="3600" b="1" dirty="0" smtClean="0"/>
              <a:t>аучно-практическая </a:t>
            </a:r>
            <a:r>
              <a:rPr lang="ru-RU" sz="3600" b="1" dirty="0" smtClean="0"/>
              <a:t>конференция школьников «НОУ «Сибирь»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36" y="-9144"/>
            <a:ext cx="8836152" cy="1152128"/>
          </a:xfrm>
        </p:spPr>
        <p:txBody>
          <a:bodyPr>
            <a:noAutofit/>
          </a:bodyPr>
          <a:lstStyle/>
          <a:p>
            <a:r>
              <a:rPr lang="ru-RU" sz="2000" dirty="0" smtClean="0"/>
              <a:t>г</a:t>
            </a:r>
            <a:r>
              <a:rPr lang="ru-RU" sz="2000" dirty="0" smtClean="0"/>
              <a:t>ородская научно-практическая </a:t>
            </a:r>
            <a:r>
              <a:rPr lang="ru-RU" sz="2000" dirty="0" smtClean="0"/>
              <a:t>конференция для руководителей музеев образовательных организаций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 smtClean="0"/>
              <a:t>руководителей патриотических клубов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6480720" cy="2376264"/>
          </a:xfrm>
        </p:spPr>
        <p:txBody>
          <a:bodyPr>
            <a:normAutofit fontScale="62500" lnSpcReduction="20000"/>
          </a:bodyPr>
          <a:lstStyle/>
          <a:p>
            <a:pPr marL="273050" indent="-7938">
              <a:buNone/>
            </a:pPr>
            <a:r>
              <a:rPr lang="ru-RU" sz="3600" b="1" dirty="0" smtClean="0"/>
              <a:t>Тема конференции: </a:t>
            </a:r>
          </a:p>
          <a:p>
            <a:pPr marL="273050" indent="-7938">
              <a:buNone/>
            </a:pPr>
            <a:endParaRPr lang="ru-RU" sz="3600" b="1" dirty="0" smtClean="0"/>
          </a:p>
          <a:p>
            <a:pPr marL="273050" indent="-7938">
              <a:buNone/>
            </a:pPr>
            <a:r>
              <a:rPr lang="ru-RU" sz="3600" dirty="0"/>
              <a:t>«Организация работы музея и патриотического клуба в системе дополнительного образования: инновационные подходы и технологии»</a:t>
            </a:r>
          </a:p>
        </p:txBody>
      </p:sp>
      <p:pic>
        <p:nvPicPr>
          <p:cNvPr id="4098" name="Picture 2" descr="C:\Users\Мама\Desktop\для презентации\для презентации\НПК руководителей_круглый ст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78794" cy="2585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8322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8856984" cy="928694"/>
          </a:xfrm>
        </p:spPr>
        <p:txBody>
          <a:bodyPr>
            <a:noAutofit/>
          </a:bodyPr>
          <a:lstStyle/>
          <a:p>
            <a:r>
              <a:rPr lang="ru-RU" sz="2000" dirty="0" smtClean="0"/>
              <a:t>городская научно-практическая конференция для руководителей музеев образовательных организаций </a:t>
            </a:r>
            <a:br>
              <a:rPr lang="ru-RU" sz="2000" dirty="0" smtClean="0"/>
            </a:br>
            <a:r>
              <a:rPr lang="ru-RU" sz="2000" dirty="0" smtClean="0"/>
              <a:t>и руководителей патриотических клубов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72816"/>
            <a:ext cx="8503920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Круглые столы по темам:</a:t>
            </a:r>
          </a:p>
          <a:p>
            <a:r>
              <a:rPr lang="ru-RU" dirty="0" smtClean="0"/>
              <a:t>«</a:t>
            </a:r>
            <a:r>
              <a:rPr lang="ru-RU" dirty="0"/>
              <a:t>Поисковая деятельность современного школьного музея»;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Научно-исследовательская деятельность современного школьного музея»;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Основные формы представления результатов научно-исследовательской и поисковой деятельности в работе школьного музея»,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Система военно–патриотического воспитания в условиях патриотического клуба», </a:t>
            </a:r>
            <a:endParaRPr lang="ru-RU" dirty="0" smtClean="0"/>
          </a:p>
          <a:p>
            <a:r>
              <a:rPr lang="ru-RU" dirty="0" smtClean="0"/>
              <a:t>«</a:t>
            </a:r>
            <a:r>
              <a:rPr lang="ru-RU" dirty="0"/>
              <a:t>Специфика проектной деятельности в патриотическом клубе».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ородская научно-практическая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конференция школьников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2071710"/>
            <a:ext cx="8503920" cy="457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</a:t>
            </a:r>
            <a:r>
              <a:rPr lang="ru-RU" sz="2800" dirty="0" smtClean="0"/>
              <a:t>ородская научно-практическая </a:t>
            </a:r>
            <a:r>
              <a:rPr lang="ru-RU" sz="2800" dirty="0" smtClean="0"/>
              <a:t>конференция школьников «НОУ «Сибирь</a:t>
            </a:r>
            <a:r>
              <a:rPr lang="ru-RU" sz="2800" dirty="0" smtClean="0"/>
              <a:t>» (секция «Музеология») (</a:t>
            </a:r>
            <a:r>
              <a:rPr lang="ru-RU" sz="2800" dirty="0" smtClean="0"/>
              <a:t>9-11 классы)</a:t>
            </a:r>
          </a:p>
          <a:p>
            <a:r>
              <a:rPr lang="ru-RU" sz="2800" dirty="0" smtClean="0"/>
              <a:t>г</a:t>
            </a:r>
            <a:r>
              <a:rPr lang="ru-RU" sz="2800" dirty="0" smtClean="0"/>
              <a:t>ородской конкурс </a:t>
            </a:r>
            <a:r>
              <a:rPr lang="ru-RU" sz="2800" dirty="0" smtClean="0"/>
              <a:t>исследовательских проектов </a:t>
            </a:r>
            <a:r>
              <a:rPr lang="ru-RU" sz="2800" dirty="0" smtClean="0"/>
              <a:t>(</a:t>
            </a:r>
            <a:r>
              <a:rPr lang="ru-RU" sz="2800" dirty="0" smtClean="0"/>
              <a:t>секция </a:t>
            </a:r>
            <a:r>
              <a:rPr lang="ru-RU" sz="2800" dirty="0" smtClean="0"/>
              <a:t>«Музеология и экскурсионная деятельность</a:t>
            </a:r>
            <a:r>
              <a:rPr lang="ru-RU" sz="2800" dirty="0" smtClean="0"/>
              <a:t>») </a:t>
            </a:r>
            <a:r>
              <a:rPr lang="ru-RU" sz="2800" dirty="0" smtClean="0"/>
              <a:t>(</a:t>
            </a:r>
            <a:r>
              <a:rPr lang="ru-RU" sz="2800" dirty="0" smtClean="0"/>
              <a:t>5-8 классы)</a:t>
            </a:r>
            <a:endParaRPr lang="ru-RU" sz="2800" dirty="0"/>
          </a:p>
        </p:txBody>
      </p:sp>
      <p:pic>
        <p:nvPicPr>
          <p:cNvPr id="4" name="Picture 2" descr="C:\Users\Наталья Николаевна\Documents\Фото\мероприятия отдела музеев\НПК школьников НОУ Сибирь\2015 Центр Новосибирской книги\DSC052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388" y="4500570"/>
            <a:ext cx="2428892" cy="1821669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ородская научно-практическая </a:t>
            </a:r>
            <a:r>
              <a:rPr lang="ru-RU" dirty="0" smtClean="0"/>
              <a:t>конференция школьников «НОУ «Сибирь»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789430"/>
            <a:ext cx="8503920" cy="48542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Золотая Лига: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ru-RU" b="1" dirty="0" smtClean="0"/>
              <a:t>Тверских Никита, МБОУ «Новосибирская классическая Гимназия №17»</a:t>
            </a:r>
            <a:endParaRPr lang="ru-RU" dirty="0" smtClean="0"/>
          </a:p>
          <a:p>
            <a:pPr lvl="0"/>
            <a:r>
              <a:rPr lang="ru-RU" b="1" dirty="0" smtClean="0"/>
              <a:t>Торбин Евгений, МБОУ «Новосибирская классическая Гимназия №17»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Лауреаты: </a:t>
            </a:r>
            <a:endParaRPr lang="ru-RU" dirty="0" smtClean="0">
              <a:solidFill>
                <a:srgbClr val="0070C0"/>
              </a:solidFill>
            </a:endParaRPr>
          </a:p>
          <a:p>
            <a:pPr lvl="0"/>
            <a:r>
              <a:rPr lang="ru-RU" b="1" dirty="0" err="1" smtClean="0"/>
              <a:t>Чиркова</a:t>
            </a:r>
            <a:r>
              <a:rPr lang="ru-RU" b="1" dirty="0" smtClean="0"/>
              <a:t> </a:t>
            </a:r>
            <a:r>
              <a:rPr lang="ru-RU" b="1" dirty="0" err="1" smtClean="0"/>
              <a:t>Карина</a:t>
            </a:r>
            <a:r>
              <a:rPr lang="ru-RU" b="1" dirty="0" smtClean="0"/>
              <a:t>, МБОУ «Гимназия № 3»</a:t>
            </a:r>
            <a:endParaRPr lang="ru-RU" dirty="0" smtClean="0"/>
          </a:p>
          <a:p>
            <a:pPr lvl="0"/>
            <a:r>
              <a:rPr lang="ru-RU" b="1" dirty="0" err="1" smtClean="0"/>
              <a:t>Муса</a:t>
            </a:r>
            <a:r>
              <a:rPr lang="ru-RU" b="1" dirty="0" smtClean="0"/>
              <a:t> </a:t>
            </a:r>
            <a:r>
              <a:rPr lang="ru-RU" b="1" dirty="0" err="1" smtClean="0"/>
              <a:t>кызы</a:t>
            </a:r>
            <a:r>
              <a:rPr lang="ru-RU" b="1" dirty="0" smtClean="0"/>
              <a:t> </a:t>
            </a:r>
            <a:r>
              <a:rPr lang="ru-RU" b="1" dirty="0" err="1" smtClean="0"/>
              <a:t>Акмоор</a:t>
            </a:r>
            <a:r>
              <a:rPr lang="ru-RU" b="1" dirty="0" smtClean="0"/>
              <a:t>,</a:t>
            </a:r>
            <a:r>
              <a:rPr lang="ru-RU" i="1" dirty="0" smtClean="0"/>
              <a:t> </a:t>
            </a:r>
            <a:r>
              <a:rPr lang="ru-RU" b="1" dirty="0" smtClean="0"/>
              <a:t>МБОУ СОШ № 167</a:t>
            </a:r>
            <a:endParaRPr lang="ru-RU" dirty="0" smtClean="0"/>
          </a:p>
          <a:p>
            <a:pPr lvl="0"/>
            <a:r>
              <a:rPr lang="ru-RU" b="1" dirty="0" smtClean="0"/>
              <a:t>Турбин Иван, МБОУ «Лицей № 28»</a:t>
            </a:r>
            <a:endParaRPr lang="ru-RU" dirty="0" smtClean="0"/>
          </a:p>
          <a:p>
            <a:pPr lvl="0"/>
            <a:r>
              <a:rPr lang="ru-RU" b="1" dirty="0" smtClean="0"/>
              <a:t>Благодаров Анатолий, МБОУ СОШ № 49</a:t>
            </a:r>
            <a:endParaRPr lang="ru-RU" dirty="0" smtClean="0"/>
          </a:p>
          <a:p>
            <a:pPr lvl="0"/>
            <a:r>
              <a:rPr lang="ru-RU" b="1" dirty="0" smtClean="0"/>
              <a:t>Кондратьев Никита, МБОУ АКЛ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6092" y="1702346"/>
            <a:ext cx="1011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534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</a:t>
            </a:r>
            <a:r>
              <a:rPr lang="ru-RU" dirty="0" smtClean="0"/>
              <a:t>ородской </a:t>
            </a:r>
            <a:r>
              <a:rPr lang="ru-RU" dirty="0" smtClean="0"/>
              <a:t>конкурс </a:t>
            </a:r>
            <a:br>
              <a:rPr lang="ru-RU" dirty="0" smtClean="0"/>
            </a:br>
            <a:r>
              <a:rPr lang="ru-RU" dirty="0" smtClean="0"/>
              <a:t>исследовательских проектов (5-8 классы)</a:t>
            </a:r>
            <a:endParaRPr lang="ru-RU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2536" y="1949130"/>
            <a:ext cx="867718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000" dirty="0" smtClean="0"/>
          </a:p>
          <a:p>
            <a:r>
              <a:rPr lang="ru-RU" sz="2600" b="1" dirty="0" smtClean="0">
                <a:solidFill>
                  <a:srgbClr val="FF0000"/>
                </a:solidFill>
              </a:rPr>
              <a:t>Золотая </a:t>
            </a:r>
            <a:r>
              <a:rPr lang="ru-RU" sz="2600" b="1" dirty="0">
                <a:solidFill>
                  <a:srgbClr val="FF0000"/>
                </a:solidFill>
              </a:rPr>
              <a:t>Лига: </a:t>
            </a:r>
            <a:endParaRPr lang="ru-RU" sz="2600" dirty="0">
              <a:solidFill>
                <a:srgbClr val="FF0000"/>
              </a:solidFill>
            </a:endParaRPr>
          </a:p>
          <a:p>
            <a:pPr lvl="0"/>
            <a:r>
              <a:rPr lang="ru-RU" sz="2600" b="1" dirty="0"/>
              <a:t>Горланов Александр, МБОУ «Гимназия № 16»</a:t>
            </a:r>
            <a:endParaRPr lang="ru-RU" sz="2600" dirty="0"/>
          </a:p>
          <a:p>
            <a:endParaRPr lang="ru-RU" sz="2600" b="1" dirty="0" smtClean="0"/>
          </a:p>
          <a:p>
            <a:r>
              <a:rPr lang="ru-RU" sz="2600" b="1" dirty="0" smtClean="0">
                <a:solidFill>
                  <a:srgbClr val="0070C0"/>
                </a:solidFill>
              </a:rPr>
              <a:t>Лауреаты</a:t>
            </a:r>
            <a:r>
              <a:rPr lang="ru-RU" sz="2600" b="1" dirty="0">
                <a:solidFill>
                  <a:srgbClr val="0070C0"/>
                </a:solidFill>
              </a:rPr>
              <a:t>: </a:t>
            </a:r>
            <a:endParaRPr lang="ru-RU" sz="2600" dirty="0">
              <a:solidFill>
                <a:srgbClr val="0070C0"/>
              </a:solidFill>
            </a:endParaRPr>
          </a:p>
          <a:p>
            <a:pPr lvl="0"/>
            <a:r>
              <a:rPr lang="ru-RU" sz="2600" b="1" dirty="0"/>
              <a:t>Анищенко Александр, МБОУ «Гимназия № 3» </a:t>
            </a:r>
            <a:endParaRPr lang="ru-RU" sz="2600" dirty="0"/>
          </a:p>
          <a:p>
            <a:pPr lvl="0"/>
            <a:r>
              <a:rPr lang="ru-RU" sz="2600" b="1" dirty="0" err="1"/>
              <a:t>Штамлер</a:t>
            </a:r>
            <a:r>
              <a:rPr lang="ru-RU" sz="2600" b="1" dirty="0"/>
              <a:t> Игорь, МБОУ «Гимназия №12»</a:t>
            </a:r>
            <a:endParaRPr lang="ru-RU" sz="2600" dirty="0"/>
          </a:p>
          <a:p>
            <a:pPr lvl="0"/>
            <a:r>
              <a:rPr lang="ru-RU" sz="2600" b="1" dirty="0"/>
              <a:t>Зайцева Елизавета, МБОУ СОШ № 167</a:t>
            </a:r>
            <a:endParaRPr lang="ru-RU" sz="2600" dirty="0"/>
          </a:p>
          <a:p>
            <a:pPr lvl="0"/>
            <a:r>
              <a:rPr lang="ru-RU" sz="2600" b="1" dirty="0" err="1"/>
              <a:t>Лиенко</a:t>
            </a:r>
            <a:r>
              <a:rPr lang="ru-RU" sz="2600" b="1" dirty="0"/>
              <a:t> Анна, МБОУ «Лицей № 126»</a:t>
            </a:r>
            <a:endParaRPr lang="ru-RU" sz="2600" dirty="0"/>
          </a:p>
          <a:p>
            <a:endParaRPr lang="ru-RU" sz="20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857620" y="1643050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Фестиваль школьных музеев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3504" y="2344159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 мая 2018 года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1571612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</a:t>
            </a:r>
            <a:r>
              <a:rPr lang="ru-RU" sz="2400" dirty="0" smtClean="0"/>
              <a:t>а </a:t>
            </a:r>
            <a:r>
              <a:rPr lang="ru-RU" sz="2400" dirty="0" smtClean="0"/>
              <a:t>базе музеев образовательных организаций Ленинского района</a:t>
            </a:r>
          </a:p>
        </p:txBody>
      </p:sp>
      <p:pic>
        <p:nvPicPr>
          <p:cNvPr id="9217" name="Picture 1" descr="C:\Users\Наталья Николаевна\Documents\Фото\мероприятия отдела музеев\фестиваль\фестиваль 17\IMG_666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928934"/>
            <a:ext cx="4286280" cy="28575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 descr="C:\Users\Наталья Николаевна\Documents\Фото\мероприятия отдела музеев\фестиваль\фестиваль 17\IMG_6823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4143372" cy="27622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Издательская деятельность</a:t>
            </a:r>
            <a:endParaRPr lang="ru-RU" dirty="0"/>
          </a:p>
        </p:txBody>
      </p:sp>
      <p:pic>
        <p:nvPicPr>
          <p:cNvPr id="7169" name="Picture 1" descr="C:\Users\Наталья Николаевна\Documents\сборники\сборники конференций\Школьный музей_традиции и новации\обложка_То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4850411" cy="34290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C:\Users\Наталья Николаевна\Documents\сборники\сборники конференций\Школьный музей_традиции и новации\обложка_Том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496"/>
            <a:ext cx="4840352" cy="34219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7712"/>
            <a:ext cx="8229600" cy="2725734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Лыткина Полина Викторовна</a:t>
            </a:r>
            <a:endParaRPr lang="ru-RU" dirty="0"/>
          </a:p>
        </p:txBody>
      </p:sp>
      <p:pic>
        <p:nvPicPr>
          <p:cNvPr id="1026" name="Picture 2" descr="C:\Users\Мама\Desktop\для презентации\фото награждаемых\Лытки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19" r="14947"/>
          <a:stretch/>
        </p:blipFill>
        <p:spPr bwMode="auto">
          <a:xfrm>
            <a:off x="395536" y="1844824"/>
            <a:ext cx="4107977" cy="4128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25649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уководитель музея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414908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МБОУ СОШ </a:t>
            </a:r>
            <a:r>
              <a:rPr lang="ru-RU" sz="2800" dirty="0" smtClean="0"/>
              <a:t>№ </a:t>
            </a:r>
            <a:r>
              <a:rPr lang="ru-RU" sz="2800" dirty="0" smtClean="0"/>
              <a:t>94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820559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Наши  активисты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571612"/>
            <a:ext cx="8858312" cy="4714908"/>
          </a:xfrm>
        </p:spPr>
        <p:txBody>
          <a:bodyPr>
            <a:noAutofit/>
          </a:bodyPr>
          <a:lstStyle/>
          <a:p>
            <a:pPr lvl="0" fontAlgn="base" hangingPunct="0"/>
            <a:r>
              <a:rPr lang="ru-RU" sz="1600" b="1" dirty="0" err="1"/>
              <a:t>Стребкова</a:t>
            </a:r>
            <a:r>
              <a:rPr lang="ru-RU" sz="1600" b="1" dirty="0"/>
              <a:t> Ирина Иосифовна, руководитель музея МБОУ «Гимназия № 9»,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Павлова </a:t>
            </a:r>
            <a:r>
              <a:rPr lang="ru-RU" sz="1600" b="1" dirty="0" smtClean="0"/>
              <a:t> Анастасия </a:t>
            </a:r>
            <a:r>
              <a:rPr lang="ru-RU" sz="1600" b="1" dirty="0"/>
              <a:t>Владимировна</a:t>
            </a:r>
            <a:r>
              <a:rPr lang="ru-RU" sz="1600" b="1" dirty="0" smtClean="0"/>
              <a:t>, руководитель музея </a:t>
            </a:r>
            <a:r>
              <a:rPr lang="ru-RU" sz="1600" b="1" dirty="0"/>
              <a:t>МАОУ «Гимназия № 12»,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Искра Галина Николаевна, </a:t>
            </a:r>
            <a:r>
              <a:rPr lang="ru-RU" sz="1600" b="1" dirty="0" smtClean="0"/>
              <a:t>руководитель музея МБОУ </a:t>
            </a:r>
            <a:r>
              <a:rPr lang="ru-RU" sz="1600" b="1" dirty="0"/>
              <a:t>«Лицей № 28»,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Коломиец Светлана Викторовна, руководитель музея МБОУ «Лицей № 113»,</a:t>
            </a:r>
            <a:endParaRPr lang="ru-RU" sz="1600" dirty="0"/>
          </a:p>
          <a:p>
            <a:pPr lvl="0" fontAlgn="base" hangingPunct="0"/>
            <a:r>
              <a:rPr lang="ru-RU" sz="1600" b="1" dirty="0" err="1"/>
              <a:t>Сунцова</a:t>
            </a:r>
            <a:r>
              <a:rPr lang="ru-RU" sz="1600" b="1" dirty="0"/>
              <a:t> Наталия Витальевна, руководитель музея МБОУ «Аэрокосмический лицей им. Ю.В. Кондратюка»,</a:t>
            </a:r>
            <a:endParaRPr lang="ru-RU" sz="1600" dirty="0"/>
          </a:p>
          <a:p>
            <a:pPr lvl="0" fontAlgn="base" hangingPunct="0"/>
            <a:r>
              <a:rPr lang="ru-RU" sz="1600" b="1" dirty="0" err="1"/>
              <a:t>Ефанова</a:t>
            </a:r>
            <a:r>
              <a:rPr lang="ru-RU" sz="1600" b="1" dirty="0"/>
              <a:t> Ольга Валентиновна, руководитель музея МБОУ «Аэрокосмический лицей им. Ю.В. Кондратюка»,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Шипулина Ксения Александровна, </a:t>
            </a:r>
            <a:r>
              <a:rPr lang="ru-RU" sz="1600" b="1" dirty="0" smtClean="0"/>
              <a:t>руководитель музея МБОУ </a:t>
            </a:r>
            <a:r>
              <a:rPr lang="ru-RU" sz="1600" b="1" dirty="0"/>
              <a:t>СОШ № 17,</a:t>
            </a:r>
            <a:endParaRPr lang="ru-RU" sz="1600" dirty="0"/>
          </a:p>
          <a:p>
            <a:pPr lvl="0" fontAlgn="base" hangingPunct="0"/>
            <a:r>
              <a:rPr lang="ru-RU" sz="1600" b="1" dirty="0" err="1"/>
              <a:t>Черновина</a:t>
            </a:r>
            <a:r>
              <a:rPr lang="ru-RU" sz="1600" b="1" dirty="0"/>
              <a:t> Ольга Владимировна, руководитель музея МБОУ СОШ № 40,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Орлова Людмила Афанасьевна, руководитель музея МБОУ СОШ № 49,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Лыткина Полина Викторовна, педагог-библиотекарь МБОУ СОШ № 94,</a:t>
            </a:r>
            <a:endParaRPr lang="ru-RU" sz="1600" dirty="0"/>
          </a:p>
          <a:p>
            <a:pPr lvl="0" fontAlgn="base" hangingPunct="0"/>
            <a:r>
              <a:rPr lang="ru-RU" sz="1600" b="1" dirty="0" err="1"/>
              <a:t>Гондарева</a:t>
            </a:r>
            <a:r>
              <a:rPr lang="ru-RU" sz="1600" b="1" dirty="0"/>
              <a:t> Елена Аркадьевна, руководитель музея МБОУ СОШ № 105,</a:t>
            </a:r>
            <a:endParaRPr lang="ru-RU" sz="1600" dirty="0"/>
          </a:p>
          <a:p>
            <a:pPr lvl="0" fontAlgn="base" hangingPunct="0"/>
            <a:r>
              <a:rPr lang="ru-RU" sz="1600" b="1" dirty="0" err="1"/>
              <a:t>Сарсембин</a:t>
            </a:r>
            <a:r>
              <a:rPr lang="ru-RU" sz="1600" b="1" dirty="0"/>
              <a:t> </a:t>
            </a:r>
            <a:r>
              <a:rPr lang="ru-RU" sz="1600" b="1" dirty="0" err="1"/>
              <a:t>Асет</a:t>
            </a:r>
            <a:r>
              <a:rPr lang="ru-RU" sz="1600" b="1" dirty="0"/>
              <a:t> </a:t>
            </a:r>
            <a:r>
              <a:rPr lang="ru-RU" sz="1600" b="1" dirty="0" err="1"/>
              <a:t>Мелисович</a:t>
            </a:r>
            <a:r>
              <a:rPr lang="ru-RU" sz="1600" b="1" dirty="0"/>
              <a:t>, руководитель музея МБОУ СОШ № 105,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Пятница Людмила Ивановна, руководитель музея МБОУ СОШ № 169,</a:t>
            </a:r>
            <a:endParaRPr lang="ru-RU" sz="1600" dirty="0"/>
          </a:p>
          <a:p>
            <a:pPr lvl="0" fontAlgn="base" hangingPunct="0"/>
            <a:r>
              <a:rPr lang="ru-RU" sz="1600" b="1" dirty="0"/>
              <a:t>Гулей Олег Юрьевич, преподаватель-организатор ОБЖ МБОУ СОШ № 141,</a:t>
            </a:r>
            <a:endParaRPr lang="ru-RU" sz="1600" dirty="0"/>
          </a:p>
          <a:p>
            <a:pPr lvl="0" fontAlgn="base" hangingPunct="0"/>
            <a:r>
              <a:rPr lang="ru-RU" sz="1600" b="1" dirty="0" err="1"/>
              <a:t>Скрипникова</a:t>
            </a:r>
            <a:r>
              <a:rPr lang="ru-RU" sz="1600" b="1" dirty="0"/>
              <a:t> Марина Борисовна, руководитель музея МБОУ СОШ № 191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02229681"/>
              </p:ext>
            </p:extLst>
          </p:nvPr>
        </p:nvGraphicFramePr>
        <p:xfrm>
          <a:off x="285718" y="1571611"/>
          <a:ext cx="8572561" cy="512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2"/>
                <a:gridCol w="2000264"/>
                <a:gridCol w="2000264"/>
                <a:gridCol w="2000264"/>
                <a:gridCol w="1857387"/>
              </a:tblGrid>
              <a:tr h="9836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район/округ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2015/2016 </a:t>
                      </a: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учебный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2016/2017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Times New Roman"/>
                        </a:rPr>
                        <a:t>2017/2018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учебный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22407">
                <a:tc>
                  <a:txBody>
                    <a:bodyPr/>
                    <a:lstStyle/>
                    <a:p>
                      <a:pPr marL="228600" lvl="0" indent="-2286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Дзержинский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58,0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54,7  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2.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45,4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46,9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3.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54,4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46,9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33,2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4.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41,3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53,0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45,6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5.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33,9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39,7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46,8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6.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Первомайский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37,5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40,5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43,8</a:t>
                      </a:r>
                    </a:p>
                  </a:txBody>
                  <a:tcPr marL="68580" marR="68580" marT="0" marB="0"/>
                </a:tc>
              </a:tr>
              <a:tr h="42071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7.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40,2</a:t>
                      </a:r>
                    </a:p>
                  </a:txBody>
                  <a:tcPr marL="68580" marR="68580" marT="0" marB="0"/>
                </a:tc>
              </a:tr>
              <a:tr h="5495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20000"/>
                        </a:lnSpc>
                        <a:spcAft>
                          <a:spcPts val="0"/>
                        </a:spcAft>
                        <a:buSzPct val="94000"/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8.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Центральный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24,5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</a:rPr>
                        <a:t>38,5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34,8</a:t>
                      </a:r>
                    </a:p>
                  </a:txBody>
                  <a:tcPr marL="68580" marR="68580" marT="0" marB="0"/>
                </a:tc>
              </a:tr>
              <a:tr h="4207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Средний % по городу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38,8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45,8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  <a:tabLst>
                          <a:tab pos="5671185" algn="l"/>
                        </a:tabLs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43,2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467005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Таблица активности работы музеев ОО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111903"/>
              </p:ext>
            </p:extLst>
          </p:nvPr>
        </p:nvGraphicFramePr>
        <p:xfrm>
          <a:off x="285719" y="1571613"/>
          <a:ext cx="8572560" cy="5001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7"/>
                <a:gridCol w="2143140"/>
                <a:gridCol w="1357322"/>
                <a:gridCol w="1357321"/>
                <a:gridCol w="1428760"/>
                <a:gridCol w="1428760"/>
              </a:tblGrid>
              <a:tr h="102362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район/округ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Кол-во музеев в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районе/округе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Количество призовых мест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2015/2016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kumimoji="0" lang="ru-RU" sz="1400" b="1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призовых мест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2016/2017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Количество призовых мест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2017/2018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Дзержинский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Калининский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Кировский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Ленинский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14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Октябрьский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Первомайский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4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Советский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  <a:tr h="6433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Центральный округ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7224" y="428604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Результативность работы школьных музеев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12594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участвуют в городских массовых делах отдела по работе со школьными музеями </a:t>
            </a:r>
            <a:r>
              <a:rPr lang="ru-RU" sz="2400" dirty="0" smtClean="0"/>
              <a:t>«</a:t>
            </a:r>
            <a:r>
              <a:rPr lang="ru-RU" sz="2400" dirty="0" err="1" smtClean="0"/>
              <a:t>ГЦФКиПВ</a:t>
            </a:r>
            <a:r>
              <a:rPr lang="ru-RU" sz="2400" dirty="0" smtClean="0"/>
              <a:t> </a:t>
            </a:r>
            <a:r>
              <a:rPr lang="ru-RU" sz="2400" dirty="0" smtClean="0"/>
              <a:t>«Виктория»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928834"/>
            <a:ext cx="850392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u="sng" dirty="0"/>
              <a:t>Дзержинский район</a:t>
            </a:r>
            <a:r>
              <a:rPr lang="ru-RU" sz="3600" dirty="0"/>
              <a:t>: МБОУ СОШ № 18 («У истоков»).</a:t>
            </a:r>
          </a:p>
          <a:p>
            <a:r>
              <a:rPr lang="ru-RU" sz="3600" b="1" u="sng" dirty="0"/>
              <a:t>Калининский район:</a:t>
            </a:r>
            <a:r>
              <a:rPr lang="ru-RU" sz="3600" b="1" dirty="0"/>
              <a:t> </a:t>
            </a:r>
            <a:r>
              <a:rPr lang="ru-RU" sz="3600" dirty="0"/>
              <a:t>МБОУ СОШ № 158 (военно-исторический), 184, 207.</a:t>
            </a:r>
          </a:p>
          <a:p>
            <a:r>
              <a:rPr lang="ru-RU" sz="3600" b="1" u="sng" dirty="0"/>
              <a:t>Кировский район:</a:t>
            </a:r>
            <a:r>
              <a:rPr lang="ru-RU" sz="3600" b="1" dirty="0"/>
              <a:t> </a:t>
            </a:r>
            <a:r>
              <a:rPr lang="ru-RU" sz="3600" dirty="0"/>
              <a:t>МБОУ СОШ № 182 (исторический), 198.</a:t>
            </a:r>
          </a:p>
          <a:p>
            <a:r>
              <a:rPr lang="ru-RU" sz="3600" b="1" u="sng" dirty="0"/>
              <a:t>Ленинский район:</a:t>
            </a:r>
            <a:r>
              <a:rPr lang="ru-RU" sz="3600" b="1" dirty="0"/>
              <a:t> </a:t>
            </a:r>
            <a:r>
              <a:rPr lang="ru-RU" sz="3600" dirty="0"/>
              <a:t>МБОУ СОШ № 48.</a:t>
            </a:r>
          </a:p>
          <a:p>
            <a:r>
              <a:rPr lang="ru-RU" sz="3600" b="1" u="sng" dirty="0"/>
              <a:t>Первомайский район:</a:t>
            </a:r>
            <a:r>
              <a:rPr lang="ru-RU" sz="3600" b="1" dirty="0"/>
              <a:t> </a:t>
            </a:r>
            <a:r>
              <a:rPr lang="ru-RU" sz="3600" dirty="0"/>
              <a:t>МБОУ СОШ № 140.</a:t>
            </a:r>
          </a:p>
          <a:p>
            <a:r>
              <a:rPr lang="ru-RU" sz="3600" b="1" u="sng" dirty="0"/>
              <a:t>Советский район:</a:t>
            </a:r>
            <a:r>
              <a:rPr lang="ru-RU" sz="3600" b="1" dirty="0"/>
              <a:t> </a:t>
            </a:r>
            <a:r>
              <a:rPr lang="ru-RU" sz="3600" dirty="0"/>
              <a:t>МБОУ «Гимназия № 5», МБОУ СОШ № 162 (исторический).</a:t>
            </a:r>
            <a:r>
              <a:rPr lang="ru-RU" sz="3600" u="sng" dirty="0"/>
              <a:t> </a:t>
            </a:r>
            <a:endParaRPr lang="ru-RU" sz="3600" dirty="0"/>
          </a:p>
          <a:p>
            <a:r>
              <a:rPr lang="ru-RU" sz="3600" b="1" u="sng" dirty="0"/>
              <a:t>Центральный округ:</a:t>
            </a:r>
            <a:r>
              <a:rPr lang="ru-RU" sz="3600" b="1" dirty="0"/>
              <a:t> </a:t>
            </a:r>
            <a:r>
              <a:rPr lang="ru-RU" sz="3600" dirty="0"/>
              <a:t>МАОУ «Гимназия № 1», МАОУ «Лицей № 9», МБОУ СОШ № 1, 51, 180, МКДОУ д/с № 420.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84032"/>
            <a:ext cx="8534400" cy="75895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Курсы повышения квалификации</a:t>
            </a:r>
            <a:endParaRPr lang="ru-RU" dirty="0"/>
          </a:p>
        </p:txBody>
      </p:sp>
      <p:grpSp>
        <p:nvGrpSpPr>
          <p:cNvPr id="3" name="Группа 5"/>
          <p:cNvGrpSpPr/>
          <p:nvPr/>
        </p:nvGrpSpPr>
        <p:grpSpPr>
          <a:xfrm>
            <a:off x="4929190" y="1500174"/>
            <a:ext cx="4000528" cy="2647429"/>
            <a:chOff x="142844" y="1357298"/>
            <a:chExt cx="4429156" cy="314749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C:\Documents and Settings\Мама\Рабочий стол\педсовет 2013\2013-09 (сен)\сканирование0002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 rot="16200000">
              <a:off x="1876415" y="1804985"/>
              <a:ext cx="3143272" cy="2247898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Мама\Рабочий стол\педсовет 2013\2013-09 (сен)\сканирование0001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6200000">
              <a:off x="-323613" y="1823756"/>
              <a:ext cx="3147494" cy="2214579"/>
            </a:xfrm>
            <a:prstGeom prst="rect">
              <a:avLst/>
            </a:prstGeom>
            <a:noFill/>
          </p:spPr>
        </p:pic>
      </p:grpSp>
      <p:sp>
        <p:nvSpPr>
          <p:cNvPr id="10" name="Прямоугольник 9"/>
          <p:cNvSpPr/>
          <p:nvPr/>
        </p:nvSpPr>
        <p:spPr>
          <a:xfrm>
            <a:off x="214282" y="150017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«Содержание и методика краеведения в современной школе»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54332" y="5643578"/>
            <a:ext cx="3538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b="1" dirty="0" err="1" smtClean="0"/>
              <a:t>bukarevann</a:t>
            </a:r>
            <a:r>
              <a:rPr lang="ru-RU" b="1" dirty="0" smtClean="0"/>
              <a:t>@</a:t>
            </a:r>
            <a:r>
              <a:rPr lang="en-US" b="1" dirty="0" smtClean="0"/>
              <a:t>mail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dirty="0"/>
          </a:p>
        </p:txBody>
      </p:sp>
      <p:pic>
        <p:nvPicPr>
          <p:cNvPr id="2050" name="Picture 2" descr="F:\для презентации\курсы\Изображение 2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884113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ля презентации\курсы\Изображение 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910" y="4147603"/>
            <a:ext cx="2816716" cy="211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5432"/>
            <a:ext cx="8534400" cy="987552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71612"/>
            <a:ext cx="8503920" cy="4688034"/>
          </a:xfrm>
        </p:spPr>
        <p:txBody>
          <a:bodyPr>
            <a:noAutofit/>
          </a:bodyPr>
          <a:lstStyle/>
          <a:p>
            <a:r>
              <a:rPr lang="ru-RU" sz="2400" b="1" dirty="0"/>
              <a:t>«Психолого-педагогическое сопровождение личностного роста ребенка в патриотическом воспитании», </a:t>
            </a:r>
            <a:endParaRPr lang="ru-RU" sz="2400" dirty="0"/>
          </a:p>
          <a:p>
            <a:r>
              <a:rPr lang="ru-RU" sz="2400" b="1" dirty="0"/>
              <a:t>«Современные технологии в школьном музее», </a:t>
            </a:r>
            <a:endParaRPr lang="ru-RU" sz="2400" dirty="0"/>
          </a:p>
          <a:p>
            <a:r>
              <a:rPr lang="ru-RU" sz="2400" b="1" dirty="0"/>
              <a:t>«Организация проектной деятельности учащихся в школьном музее», </a:t>
            </a:r>
            <a:endParaRPr lang="ru-RU" sz="2400" dirty="0"/>
          </a:p>
          <a:p>
            <a:r>
              <a:rPr lang="ru-RU" sz="2400" b="1" dirty="0"/>
              <a:t>«Выставочная деятельность музея образовательного учреждения», </a:t>
            </a:r>
            <a:endParaRPr lang="ru-RU" sz="2400" dirty="0"/>
          </a:p>
          <a:p>
            <a:r>
              <a:rPr lang="ru-RU" sz="2400" b="1" dirty="0"/>
              <a:t>«Экскурсионная деятельность – одна из основной формы работы музея»,</a:t>
            </a:r>
            <a:endParaRPr lang="ru-RU" sz="2400" dirty="0"/>
          </a:p>
          <a:p>
            <a:r>
              <a:rPr lang="ru-RU" sz="2400" b="1" dirty="0"/>
              <a:t>«ИКТ в издательской деятельности школьного музея» и другие.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1248</TotalTime>
  <Words>1266</Words>
  <Application>Microsoft Office PowerPoint</Application>
  <PresentationFormat>Экран (4:3)</PresentationFormat>
  <Paragraphs>267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Анализ работы музеев образовательных учреждений в 2017/2018 учебном году</vt:lpstr>
      <vt:lpstr>Городские массовые дела  отдела по работе со школьными музеями  «ГЦФКиПВ «Виктория»</vt:lpstr>
      <vt:lpstr>Лыткина Полина Викторовна</vt:lpstr>
      <vt:lpstr>Наши  активисты</vt:lpstr>
      <vt:lpstr>Слайд 5</vt:lpstr>
      <vt:lpstr>Слайд 6</vt:lpstr>
      <vt:lpstr>Не участвуют в городских массовых делах отдела по работе со школьными музеями «ГЦФКиПВ «Виктория»</vt:lpstr>
      <vt:lpstr>Курсы повышения квалификации</vt:lpstr>
      <vt:lpstr>Курсы повышения квалификации</vt:lpstr>
      <vt:lpstr>Базовые площадки</vt:lpstr>
      <vt:lpstr>Проект «Детское экскурсионное бюро «Любимый город</vt:lpstr>
      <vt:lpstr>Электронная паспортизация  музеев образовательных учреждений </vt:lpstr>
      <vt:lpstr>Городские конкурсы</vt:lpstr>
      <vt:lpstr>конкурс «Экскурсовод школьного музея»</vt:lpstr>
      <vt:lpstr>конкурс «Экскурсовод школьного музея»</vt:lpstr>
      <vt:lpstr>конкурс «Экскурсовод школьного музея»</vt:lpstr>
      <vt:lpstr>конкурс «Наша лучшая выставка»</vt:lpstr>
      <vt:lpstr>конкурс «Наша лучшая выставка»</vt:lpstr>
      <vt:lpstr>городская школа «Юный экскурсовод»</vt:lpstr>
      <vt:lpstr>научно-практическая конференция</vt:lpstr>
      <vt:lpstr>городская научно-практическая конференция для руководителей музеев образовательных организаций  и руководителей патриотических клубов</vt:lpstr>
      <vt:lpstr>городская научно-практическая конференция для руководителей музеев образовательных организаций  и руководителей патриотических клубов</vt:lpstr>
      <vt:lpstr>городская научно-практическая  конференция школьников</vt:lpstr>
      <vt:lpstr>городская научно-практическая конференция школьников «НОУ «Сибирь»</vt:lpstr>
      <vt:lpstr>городской конкурс  исследовательских проектов (5-8 классы)</vt:lpstr>
      <vt:lpstr>Фестиваль школьных музеев</vt:lpstr>
      <vt:lpstr>Издательская деятельность</vt:lpstr>
      <vt:lpstr>Спасибо за внимание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работы                        музеев образовательных учреждений                              за 2011/2012 учебный год</dc:title>
  <dc:creator>Наталья Николаевна</dc:creator>
  <cp:lastModifiedBy>Наталья Николаевна</cp:lastModifiedBy>
  <cp:revision>193</cp:revision>
  <dcterms:created xsi:type="dcterms:W3CDTF">2012-09-18T12:07:09Z</dcterms:created>
  <dcterms:modified xsi:type="dcterms:W3CDTF">2018-10-16T09:25:07Z</dcterms:modified>
</cp:coreProperties>
</file>