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0"/>
  </p:notesMasterIdLst>
  <p:sldIdLst>
    <p:sldId id="256" r:id="rId2"/>
    <p:sldId id="324" r:id="rId3"/>
    <p:sldId id="325" r:id="rId4"/>
    <p:sldId id="326" r:id="rId5"/>
    <p:sldId id="327" r:id="rId6"/>
    <p:sldId id="328" r:id="rId7"/>
    <p:sldId id="329" r:id="rId8"/>
    <p:sldId id="331" r:id="rId9"/>
    <p:sldId id="330" r:id="rId10"/>
    <p:sldId id="332" r:id="rId11"/>
    <p:sldId id="336" r:id="rId12"/>
    <p:sldId id="337" r:id="rId13"/>
    <p:sldId id="335" r:id="rId14"/>
    <p:sldId id="338" r:id="rId15"/>
    <p:sldId id="339" r:id="rId16"/>
    <p:sldId id="340" r:id="rId17"/>
    <p:sldId id="345" r:id="rId18"/>
    <p:sldId id="341" r:id="rId19"/>
    <p:sldId id="342" r:id="rId20"/>
    <p:sldId id="343" r:id="rId21"/>
    <p:sldId id="344" r:id="rId22"/>
    <p:sldId id="346" r:id="rId23"/>
    <p:sldId id="347" r:id="rId24"/>
    <p:sldId id="348" r:id="rId25"/>
    <p:sldId id="349" r:id="rId26"/>
    <p:sldId id="350" r:id="rId27"/>
    <p:sldId id="351" r:id="rId28"/>
    <p:sldId id="322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8080"/>
    <a:srgbClr val="2297D8"/>
    <a:srgbClr val="5AABCC"/>
    <a:srgbClr val="946A2C"/>
    <a:srgbClr val="BD9E61"/>
    <a:srgbClr val="AC8846"/>
    <a:srgbClr val="ECCEA6"/>
    <a:srgbClr val="0000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6" autoAdjust="0"/>
    <p:restoredTop sz="94709" autoAdjust="0"/>
  </p:normalViewPr>
  <p:slideViewPr>
    <p:cSldViewPr>
      <p:cViewPr varScale="1">
        <p:scale>
          <a:sx n="74" d="100"/>
          <a:sy n="74" d="100"/>
        </p:scale>
        <p:origin x="11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7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C3333-8838-4792-B8E2-BEAAAA1BF59A}" type="datetimeFigureOut">
              <a:rPr lang="ru-RU" smtClean="0"/>
              <a:pPr/>
              <a:t>05.06.2014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CB2A4-3897-4F3F-830F-49388477C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0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CB2A4-3897-4F3F-830F-49388477C05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2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6/5/2014</a:t>
            </a:fld>
            <a:endParaRPr lang="en-US" sz="1600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7FEE-5683-49A1-B876-79B4FD9E8B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9DC-B75E-444E-8516-8B6A77D42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CDF6120-F1F0-4C60-9FE9-39AC71A9C79D}" type="datetimeFigureOut">
              <a:rPr lang="en-US" smtClean="0"/>
              <a:pPr/>
              <a:t>6/5/2014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A011E48-3B33-4C70-ABE1-B5FE1B558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8C75-A748-41BF-9CE2-B2939ADA90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D944-7F32-467B-B799-8E82036743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4EC50A-D75E-439D-AF7C-03D9E4C0CC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Company  Logo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 Logo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B5F7-F4FC-4ABF-BEA0-78A5BABA6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B1ADCE-316D-40D2-BDAE-22F84F0916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Company  Logo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1423D85-B315-4A16-9946-532EF93AD9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Company  Logo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58A61F8-00E9-4A0E-8CE8-5DEA941E7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65000"/>
                <a:shade val="100000"/>
                <a:satMod val="1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14546" y="2132856"/>
            <a:ext cx="6357982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7200" dirty="0"/>
              <a:t/>
            </a:r>
            <a:br>
              <a:rPr lang="ru-RU" sz="7200" dirty="0"/>
            </a:b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2700" dirty="0" smtClean="0"/>
              <a:t>«ИСПОЛЬЗОВАНИЕ МЕТОДА НАГЛЯДНОГО МОДЕЛИРОВАНИЯ В КОРРЕКЦИИ ОБЩЕГО НЕДОРАЗВИТИЯ РЕЧИ У СТАРШИХ ДОШКОЛЬНИКОВ»</a:t>
            </a:r>
            <a:br>
              <a:rPr lang="ru-RU" sz="2700" dirty="0" smtClean="0"/>
            </a:br>
            <a:endParaRPr lang="en-US" sz="27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4546" y="5643578"/>
            <a:ext cx="5362572" cy="785818"/>
          </a:xfrm>
        </p:spPr>
        <p:txBody>
          <a:bodyPr>
            <a:normAutofit fontScale="85000" lnSpcReduction="10000"/>
          </a:bodyPr>
          <a:lstStyle/>
          <a:p>
            <a:r>
              <a:rPr lang="ru-RU" sz="1700" dirty="0" smtClean="0"/>
              <a:t>Автор: учитель – логопед Шилова Ольга Валерьевна, первая квалификационная категория </a:t>
            </a:r>
          </a:p>
          <a:p>
            <a:r>
              <a:rPr lang="ru-RU" sz="1600" dirty="0" smtClean="0"/>
              <a:t> </a:t>
            </a:r>
            <a:endParaRPr lang="en-US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50004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Муниципальное казенное дошкольное образовательное учреждение</a:t>
            </a:r>
          </a:p>
          <a:p>
            <a:pPr algn="ctr"/>
            <a:r>
              <a:rPr lang="ru-RU" sz="1400" dirty="0" smtClean="0">
                <a:latin typeface="+mj-lt"/>
              </a:rPr>
              <a:t> города Новосибирска </a:t>
            </a:r>
          </a:p>
          <a:p>
            <a:pPr algn="ctr"/>
            <a:r>
              <a:rPr lang="ru-RU" sz="1400" dirty="0" smtClean="0">
                <a:latin typeface="+mj-lt"/>
              </a:rPr>
              <a:t>«Детский сад № 281 комбинированного вида»</a:t>
            </a:r>
          </a:p>
          <a:p>
            <a:pPr algn="ctr"/>
            <a:r>
              <a:rPr lang="ru-RU" sz="1400" dirty="0" smtClean="0">
                <a:latin typeface="+mj-lt"/>
              </a:rPr>
              <a:t>630015, г. Новосибирск, ул. Гоголя 221/1, т. 279-89-77</a:t>
            </a:r>
          </a:p>
        </p:txBody>
      </p:sp>
    </p:spTree>
  </p:cSld>
  <p:clrMapOvr>
    <a:masterClrMapping/>
  </p:clrMapOvr>
  <p:transition advClick="0" advTm="204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285728"/>
            <a:ext cx="8258204" cy="5864415"/>
          </a:xfrm>
        </p:spPr>
        <p:txBody>
          <a:bodyPr/>
          <a:lstStyle/>
          <a:p>
            <a:r>
              <a:rPr lang="ru-RU" dirty="0" smtClean="0"/>
              <a:t>Формирование слоговой структуры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467544" y="6000768"/>
            <a:ext cx="7533480" cy="857232"/>
          </a:xfrm>
        </p:spPr>
        <p:txBody>
          <a:bodyPr/>
          <a:lstStyle/>
          <a:p>
            <a:pPr algn="ctr"/>
            <a:r>
              <a:rPr kumimoji="0" lang="ru-RU" sz="1800" dirty="0" smtClean="0"/>
              <a:t>Использование наглядных моделей слов разной слоговой структуры (по Т.А.Ткаченко)</a:t>
            </a:r>
            <a:endParaRPr kumimoji="0" lang="en-US" sz="1800" dirty="0"/>
          </a:p>
        </p:txBody>
      </p:sp>
      <p:pic>
        <p:nvPicPr>
          <p:cNvPr id="6" name="Рисунок 5" descr="DSC03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143116"/>
            <a:ext cx="4929222" cy="3696917"/>
          </a:xfrm>
          <a:prstGeom prst="rect">
            <a:avLst/>
          </a:prstGeom>
        </p:spPr>
      </p:pic>
      <p:pic>
        <p:nvPicPr>
          <p:cNvPr id="8" name="Рисунок 7" descr="DSC03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4953003" cy="37147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Формирование лексико-грамматических категорий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14282" y="1357298"/>
            <a:ext cx="8715404" cy="5286412"/>
          </a:xfrm>
        </p:spPr>
        <p:txBody>
          <a:bodyPr/>
          <a:lstStyle/>
          <a:p>
            <a:r>
              <a:rPr lang="ru-RU" sz="2800" dirty="0" smtClean="0"/>
              <a:t>Формирование фразовой речи: употребление предложно-падежных конструкций</a:t>
            </a:r>
            <a:endParaRPr lang="en-US" sz="2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4"/>
          </p:nvPr>
        </p:nvSpPr>
        <p:spPr>
          <a:xfrm>
            <a:off x="500034" y="5715016"/>
            <a:ext cx="3639918" cy="1142984"/>
          </a:xfrm>
        </p:spPr>
        <p:txBody>
          <a:bodyPr/>
          <a:lstStyle/>
          <a:p>
            <a:pPr algn="ctr"/>
            <a:r>
              <a:rPr lang="ru-RU" sz="1800" dirty="0" smtClean="0"/>
              <a:t>Составление предложений по готовой модели </a:t>
            </a:r>
          </a:p>
          <a:p>
            <a:pPr algn="ctr"/>
            <a:r>
              <a:rPr lang="ru-RU" sz="1800" dirty="0" smtClean="0"/>
              <a:t>(по </a:t>
            </a:r>
            <a:r>
              <a:rPr lang="ru-RU" sz="1800" dirty="0" err="1" smtClean="0"/>
              <a:t>Н.Е.Ильяковой</a:t>
            </a:r>
            <a:r>
              <a:rPr lang="ru-RU" sz="1800" dirty="0" smtClean="0"/>
              <a:t>)</a:t>
            </a:r>
            <a:endParaRPr lang="en-US" sz="1800" dirty="0" smtClean="0"/>
          </a:p>
          <a:p>
            <a:pPr algn="ctr"/>
            <a:endParaRPr lang="en-US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4355976" y="6093296"/>
            <a:ext cx="4788024" cy="764704"/>
          </a:xfrm>
        </p:spPr>
        <p:txBody>
          <a:bodyPr/>
          <a:lstStyle/>
          <a:p>
            <a:r>
              <a:rPr lang="ru-RU" sz="1800" dirty="0" smtClean="0"/>
              <a:t>Моделирование схемы с последующим составлением предложения </a:t>
            </a:r>
            <a:endParaRPr lang="en-US" sz="1800" dirty="0" smtClean="0"/>
          </a:p>
          <a:p>
            <a:endParaRPr kumimoji="0" lang="en-US" dirty="0"/>
          </a:p>
        </p:txBody>
      </p:sp>
      <p:pic>
        <p:nvPicPr>
          <p:cNvPr id="6" name="Рисунок 5" descr="DSC03691.JPG"/>
          <p:cNvPicPr>
            <a:picLocks noChangeAspect="1"/>
          </p:cNvPicPr>
          <p:nvPr/>
        </p:nvPicPr>
        <p:blipFill>
          <a:blip r:embed="rId2" cstate="print"/>
          <a:srcRect t="17460" r="14535"/>
          <a:stretch>
            <a:fillRect/>
          </a:stretch>
        </p:blipFill>
        <p:spPr>
          <a:xfrm>
            <a:off x="642910" y="2357430"/>
            <a:ext cx="4286280" cy="3104676"/>
          </a:xfrm>
          <a:prstGeom prst="rect">
            <a:avLst/>
          </a:prstGeom>
        </p:spPr>
      </p:pic>
      <p:pic>
        <p:nvPicPr>
          <p:cNvPr id="7" name="Содержимое 5" descr="DSC03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857496"/>
            <a:ext cx="4121160" cy="3090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60648"/>
            <a:ext cx="7467600" cy="10801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Развитие фонематических процессов и подготовка к обучению грамоте</a:t>
            </a:r>
            <a:endParaRPr lang="ru-RU" sz="3200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0" lang="ru-RU" sz="2800" dirty="0" smtClean="0"/>
              <a:t>Формирование представлений о звуке и букве</a:t>
            </a:r>
            <a:endParaRPr kumimoji="0" lang="en-US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1259632" y="5786454"/>
            <a:ext cx="6408712" cy="558011"/>
          </a:xfrm>
        </p:spPr>
        <p:txBody>
          <a:bodyPr/>
          <a:lstStyle/>
          <a:p>
            <a:r>
              <a:rPr lang="ru-RU" sz="1800" dirty="0" smtClean="0"/>
              <a:t>Моделирование основных характеристик звука и буквы</a:t>
            </a:r>
            <a:endParaRPr kumimoji="0" lang="en-US" sz="1800" dirty="0"/>
          </a:p>
        </p:txBody>
      </p:sp>
      <p:pic>
        <p:nvPicPr>
          <p:cNvPr id="7" name="Рисунок 6" descr="DSC03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9" y="2500306"/>
            <a:ext cx="3905278" cy="2928958"/>
          </a:xfrm>
          <a:prstGeom prst="rect">
            <a:avLst/>
          </a:prstGeom>
        </p:spPr>
      </p:pic>
      <p:pic>
        <p:nvPicPr>
          <p:cNvPr id="8" name="Содержимое 5" descr="DSC03757.JPG"/>
          <p:cNvPicPr>
            <a:picLocks noChangeAspect="1"/>
          </p:cNvPicPr>
          <p:nvPr/>
        </p:nvPicPr>
        <p:blipFill>
          <a:blip r:embed="rId4" cstate="print"/>
          <a:srcRect l="23676" t="14626" r="6199" b="17503"/>
          <a:stretch>
            <a:fillRect/>
          </a:stretch>
        </p:blipFill>
        <p:spPr>
          <a:xfrm>
            <a:off x="4572000" y="2500306"/>
            <a:ext cx="4000528" cy="29039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57158" y="500042"/>
            <a:ext cx="8229600" cy="5286412"/>
          </a:xfrm>
        </p:spPr>
        <p:txBody>
          <a:bodyPr/>
          <a:lstStyle/>
          <a:p>
            <a:r>
              <a:rPr lang="ru-RU" dirty="0" smtClean="0"/>
              <a:t>Звуковой анализ с использованием наглядных моделей («Школа 2100»)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51520" y="5871361"/>
            <a:ext cx="8280920" cy="986639"/>
          </a:xfrm>
        </p:spPr>
        <p:txBody>
          <a:bodyPr/>
          <a:lstStyle/>
          <a:p>
            <a:pPr algn="ctr"/>
            <a:r>
              <a:rPr kumimoji="0" lang="ru-RU" sz="1800" dirty="0" smtClean="0"/>
              <a:t>Выделение временной последовательности звуков с помощью звуковых символов</a:t>
            </a:r>
            <a:endParaRPr kumimoji="0" lang="en-US" sz="1800" dirty="0"/>
          </a:p>
        </p:txBody>
      </p:sp>
      <p:pic>
        <p:nvPicPr>
          <p:cNvPr id="6" name="Рисунок 5" descr="DSC03760.JPG"/>
          <p:cNvPicPr>
            <a:picLocks noChangeAspect="1"/>
          </p:cNvPicPr>
          <p:nvPr/>
        </p:nvPicPr>
        <p:blipFill>
          <a:blip r:embed="rId2" cstate="print"/>
          <a:srcRect t="13541" r="17969" b="17708"/>
          <a:stretch>
            <a:fillRect/>
          </a:stretch>
        </p:blipFill>
        <p:spPr>
          <a:xfrm>
            <a:off x="285720" y="1428736"/>
            <a:ext cx="5227940" cy="3286148"/>
          </a:xfrm>
          <a:prstGeom prst="rect">
            <a:avLst/>
          </a:prstGeom>
        </p:spPr>
      </p:pic>
      <p:pic>
        <p:nvPicPr>
          <p:cNvPr id="7" name="Рисунок 6" descr="DSC03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286124"/>
            <a:ext cx="3619493" cy="2714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00034" y="214290"/>
            <a:ext cx="8186766" cy="5793001"/>
          </a:xfrm>
        </p:spPr>
        <p:txBody>
          <a:bodyPr/>
          <a:lstStyle/>
          <a:p>
            <a:r>
              <a:rPr lang="ru-RU" dirty="0" smtClean="0"/>
              <a:t>Использование логико-пространственных моделей звукового строя русского языка (по Д.Б. </a:t>
            </a:r>
            <a:r>
              <a:rPr lang="ru-RU" dirty="0" err="1" smtClean="0"/>
              <a:t>Эльконину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51520" y="6072206"/>
            <a:ext cx="8352928" cy="629425"/>
          </a:xfrm>
        </p:spPr>
        <p:txBody>
          <a:bodyPr/>
          <a:lstStyle/>
          <a:p>
            <a:pPr algn="ctr"/>
            <a:r>
              <a:rPr kumimoji="0" lang="ru-RU" sz="1800" dirty="0" smtClean="0"/>
              <a:t>Дифференциация звуков по типу гласный – согласный, твёрдый – мягкий, звонкий - глухой</a:t>
            </a:r>
            <a:endParaRPr kumimoji="0" lang="en-US" sz="1800" dirty="0"/>
          </a:p>
        </p:txBody>
      </p:sp>
      <p:pic>
        <p:nvPicPr>
          <p:cNvPr id="7" name="Рисунок 6" descr="DSC03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786314" cy="3589736"/>
          </a:xfrm>
          <a:prstGeom prst="rect">
            <a:avLst/>
          </a:prstGeom>
        </p:spPr>
      </p:pic>
      <p:pic>
        <p:nvPicPr>
          <p:cNvPr id="8" name="Рисунок 7" descr="DSC03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496"/>
            <a:ext cx="4286280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00034" y="500042"/>
            <a:ext cx="8186766" cy="5507249"/>
          </a:xfrm>
        </p:spPr>
        <p:txBody>
          <a:bodyPr/>
          <a:lstStyle/>
          <a:p>
            <a:r>
              <a:rPr lang="ru-RU" dirty="0" smtClean="0"/>
              <a:t>Синтез обратных и прямых слогов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755576" y="5643578"/>
            <a:ext cx="7200800" cy="843739"/>
          </a:xfrm>
        </p:spPr>
        <p:txBody>
          <a:bodyPr/>
          <a:lstStyle/>
          <a:p>
            <a:pPr algn="ctr"/>
            <a:r>
              <a:rPr lang="ru-RU" sz="1800" dirty="0" smtClean="0"/>
              <a:t>Моделирование слогов с использованием  символов звуков («Школа 2100»)</a:t>
            </a:r>
            <a:endParaRPr kumimoji="0" lang="en-US" sz="1800" dirty="0"/>
          </a:p>
        </p:txBody>
      </p:sp>
      <p:pic>
        <p:nvPicPr>
          <p:cNvPr id="7" name="Рисунок 6" descr="DSCF1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000108"/>
            <a:ext cx="6000791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57158" y="214290"/>
            <a:ext cx="8358246" cy="5786478"/>
          </a:xfrm>
        </p:spPr>
        <p:txBody>
          <a:bodyPr/>
          <a:lstStyle/>
          <a:p>
            <a:r>
              <a:rPr lang="ru-RU" dirty="0" err="1" smtClean="0"/>
              <a:t>Звуко-буквенный</a:t>
            </a:r>
            <a:r>
              <a:rPr lang="ru-RU" dirty="0" smtClean="0"/>
              <a:t> анализ и синтез прямых слогов и слов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467544" y="5786454"/>
            <a:ext cx="7992888" cy="772301"/>
          </a:xfrm>
        </p:spPr>
        <p:txBody>
          <a:bodyPr/>
          <a:lstStyle/>
          <a:p>
            <a:pPr algn="ctr"/>
            <a:r>
              <a:rPr kumimoji="0" lang="ru-RU" sz="1800" dirty="0" smtClean="0"/>
              <a:t>Моделирование слогов и слов с использованием линейки </a:t>
            </a:r>
            <a:r>
              <a:rPr kumimoji="0" lang="ru-RU" sz="1800" dirty="0" err="1" smtClean="0"/>
              <a:t>Аббаки</a:t>
            </a:r>
            <a:endParaRPr kumimoji="0" lang="en-US" sz="1800" dirty="0"/>
          </a:p>
        </p:txBody>
      </p:sp>
      <p:pic>
        <p:nvPicPr>
          <p:cNvPr id="7" name="Рисунок 6" descr="DSC03791.JPG"/>
          <p:cNvPicPr>
            <a:picLocks noChangeAspect="1"/>
          </p:cNvPicPr>
          <p:nvPr/>
        </p:nvPicPr>
        <p:blipFill>
          <a:blip r:embed="rId2" cstate="print"/>
          <a:srcRect r="7142"/>
          <a:stretch>
            <a:fillRect/>
          </a:stretch>
        </p:blipFill>
        <p:spPr>
          <a:xfrm>
            <a:off x="3571868" y="1785926"/>
            <a:ext cx="4786346" cy="3865874"/>
          </a:xfrm>
          <a:prstGeom prst="rect">
            <a:avLst/>
          </a:prstGeom>
        </p:spPr>
      </p:pic>
      <p:pic>
        <p:nvPicPr>
          <p:cNvPr id="8" name="Рисунок 7" descr="DSC03783.JPG"/>
          <p:cNvPicPr>
            <a:picLocks noChangeAspect="1"/>
          </p:cNvPicPr>
          <p:nvPr/>
        </p:nvPicPr>
        <p:blipFill>
          <a:blip r:embed="rId3" cstate="print"/>
          <a:srcRect l="20121" t="24390"/>
          <a:stretch>
            <a:fillRect/>
          </a:stretch>
        </p:blipFill>
        <p:spPr>
          <a:xfrm>
            <a:off x="285720" y="1357298"/>
            <a:ext cx="3119459" cy="22145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500042"/>
            <a:ext cx="8258204" cy="5507249"/>
          </a:xfrm>
        </p:spPr>
        <p:txBody>
          <a:bodyPr/>
          <a:lstStyle/>
          <a:p>
            <a:r>
              <a:rPr lang="ru-RU" dirty="0" smtClean="0"/>
              <a:t>Слоговой анализ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5000628" y="5500702"/>
            <a:ext cx="3286148" cy="650877"/>
          </a:xfrm>
        </p:spPr>
        <p:txBody>
          <a:bodyPr/>
          <a:lstStyle/>
          <a:p>
            <a:r>
              <a:rPr kumimoji="0" lang="ru-RU" sz="1800" dirty="0" smtClean="0"/>
              <a:t>Деление слов на слоги с опорой на наглядную модель </a:t>
            </a:r>
            <a:endParaRPr kumimoji="0" lang="en-US" sz="1800" dirty="0"/>
          </a:p>
        </p:txBody>
      </p:sp>
      <p:pic>
        <p:nvPicPr>
          <p:cNvPr id="6" name="Рисунок 5" descr="DSC03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07185" y="1607327"/>
            <a:ext cx="4857752" cy="3643314"/>
          </a:xfrm>
          <a:prstGeom prst="rect">
            <a:avLst/>
          </a:prstGeom>
        </p:spPr>
      </p:pic>
      <p:pic>
        <p:nvPicPr>
          <p:cNvPr id="7" name="Рисунок 6" descr="DSC03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785926"/>
            <a:ext cx="4381499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00034" y="500042"/>
            <a:ext cx="8186766" cy="5507249"/>
          </a:xfrm>
        </p:spPr>
        <p:txBody>
          <a:bodyPr/>
          <a:lstStyle/>
          <a:p>
            <a:r>
              <a:rPr lang="ru-RU" dirty="0" err="1" smtClean="0"/>
              <a:t>Звуко-слоговой</a:t>
            </a:r>
            <a:r>
              <a:rPr lang="ru-RU" dirty="0" smtClean="0"/>
              <a:t> анализ и чтение слогов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51520" y="6072206"/>
            <a:ext cx="8606760" cy="700863"/>
          </a:xfrm>
        </p:spPr>
        <p:txBody>
          <a:bodyPr/>
          <a:lstStyle/>
          <a:p>
            <a:pPr algn="ctr"/>
            <a:r>
              <a:rPr kumimoji="0" lang="ru-RU" sz="1800" dirty="0" smtClean="0"/>
              <a:t>Моделирование слова по начальным слогам  в названиях картинок </a:t>
            </a:r>
          </a:p>
          <a:p>
            <a:pPr algn="ctr"/>
            <a:r>
              <a:rPr kumimoji="0" lang="ru-RU" sz="1800" dirty="0" smtClean="0"/>
              <a:t>(слоговое лото Л.м.Козырева)</a:t>
            </a:r>
            <a:endParaRPr kumimoji="0" lang="en-US" sz="1800" dirty="0"/>
          </a:p>
        </p:txBody>
      </p:sp>
      <p:pic>
        <p:nvPicPr>
          <p:cNvPr id="6" name="Рисунок 5" descr="DSC03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3524275" cy="2643206"/>
          </a:xfrm>
          <a:prstGeom prst="rect">
            <a:avLst/>
          </a:prstGeom>
        </p:spPr>
      </p:pic>
      <p:pic>
        <p:nvPicPr>
          <p:cNvPr id="7" name="Рисунок 6" descr="DSC03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000240"/>
            <a:ext cx="5214942" cy="39112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00034" y="500042"/>
            <a:ext cx="8186766" cy="5507249"/>
          </a:xfrm>
        </p:spPr>
        <p:txBody>
          <a:bodyPr/>
          <a:lstStyle/>
          <a:p>
            <a:r>
              <a:rPr lang="ru-RU" dirty="0" smtClean="0"/>
              <a:t>Анализ предложения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51520" y="6072206"/>
            <a:ext cx="8136904" cy="557987"/>
          </a:xfrm>
        </p:spPr>
        <p:txBody>
          <a:bodyPr/>
          <a:lstStyle/>
          <a:p>
            <a:pPr algn="ctr"/>
            <a:r>
              <a:rPr kumimoji="0" lang="ru-RU" sz="1800" dirty="0" smtClean="0"/>
              <a:t>Чтение и подбор предложений  к их графическим моделям </a:t>
            </a:r>
            <a:endParaRPr kumimoji="0" lang="en-US" sz="1800" dirty="0"/>
          </a:p>
        </p:txBody>
      </p:sp>
      <p:pic>
        <p:nvPicPr>
          <p:cNvPr id="6" name="Рисунок 5" descr="DSC03816.JPG"/>
          <p:cNvPicPr>
            <a:picLocks noChangeAspect="1"/>
          </p:cNvPicPr>
          <p:nvPr/>
        </p:nvPicPr>
        <p:blipFill>
          <a:blip r:embed="rId2" cstate="print"/>
          <a:srcRect l="6410" t="10256" r="21795"/>
          <a:stretch>
            <a:fillRect/>
          </a:stretch>
        </p:blipFill>
        <p:spPr>
          <a:xfrm>
            <a:off x="214282" y="1000108"/>
            <a:ext cx="4000528" cy="3750471"/>
          </a:xfrm>
          <a:prstGeom prst="rect">
            <a:avLst/>
          </a:prstGeom>
        </p:spPr>
      </p:pic>
      <p:pic>
        <p:nvPicPr>
          <p:cNvPr id="7" name="Рисунок 6" descr="DSC03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071678"/>
            <a:ext cx="5143504" cy="38576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58246" cy="1643050"/>
          </a:xfrm>
        </p:spPr>
        <p:txBody>
          <a:bodyPr>
            <a:normAutofit/>
          </a:bodyPr>
          <a:lstStyle/>
          <a:p>
            <a:r>
              <a:rPr lang="ru-RU" dirty="0" smtClean="0"/>
              <a:t>Формирование произносительной стороны речи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8215370" cy="5013976"/>
          </a:xfrm>
        </p:spPr>
        <p:txBody>
          <a:bodyPr/>
          <a:lstStyle/>
          <a:p>
            <a:r>
              <a:rPr lang="ru-RU" dirty="0" smtClean="0"/>
              <a:t>Использование наглядных моделей на для совершенствования мелкой моторики</a:t>
            </a:r>
            <a:endParaRPr lang="ru-RU" dirty="0"/>
          </a:p>
        </p:txBody>
      </p:sp>
      <p:pic>
        <p:nvPicPr>
          <p:cNvPr id="4" name="Рисунок 3" descr="DSC035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214554"/>
            <a:ext cx="2714626" cy="3619501"/>
          </a:xfrm>
          <a:prstGeom prst="rect">
            <a:avLst/>
          </a:prstGeom>
        </p:spPr>
      </p:pic>
      <p:pic>
        <p:nvPicPr>
          <p:cNvPr id="5" name="Рисунок 4" descr="DSC035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428868"/>
            <a:ext cx="4381497" cy="3286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74" y="614364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Самомассаж</a:t>
            </a:r>
            <a:r>
              <a:rPr lang="ru-RU" dirty="0" smtClean="0"/>
              <a:t> и пальчиковая гимнастика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-357214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Развитие связной речи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1071546"/>
            <a:ext cx="8358246" cy="5214974"/>
          </a:xfrm>
        </p:spPr>
        <p:txBody>
          <a:bodyPr/>
          <a:lstStyle/>
          <a:p>
            <a:r>
              <a:rPr lang="ru-RU" dirty="0" smtClean="0"/>
              <a:t>Формирование навыков пересказа повествовательного текста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4"/>
          </p:nvPr>
        </p:nvSpPr>
        <p:spPr>
          <a:xfrm>
            <a:off x="4572000" y="5085184"/>
            <a:ext cx="3500462" cy="1512168"/>
          </a:xfrm>
        </p:spPr>
        <p:txBody>
          <a:bodyPr/>
          <a:lstStyle/>
          <a:p>
            <a:pPr algn="ctr"/>
            <a:r>
              <a:rPr lang="ru-RU" sz="1800" dirty="0" smtClean="0"/>
              <a:t>Моделирование временной последовательности  сюжетных картинок для последующего пересказа</a:t>
            </a:r>
            <a:endParaRPr lang="en-US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539552" y="5286388"/>
            <a:ext cx="3746696" cy="1166948"/>
          </a:xfrm>
        </p:spPr>
        <p:txBody>
          <a:bodyPr/>
          <a:lstStyle/>
          <a:p>
            <a:pPr algn="ctr"/>
            <a:r>
              <a:rPr kumimoji="0" lang="ru-RU" sz="1800" dirty="0" smtClean="0"/>
              <a:t>Пересказ </a:t>
            </a:r>
            <a:r>
              <a:rPr lang="ru-RU" sz="1800" dirty="0" smtClean="0"/>
              <a:t>с опорой на заданную временную модель в виде серии сюжетных картинок</a:t>
            </a:r>
            <a:endParaRPr kumimoji="0" lang="en-US" sz="1800" dirty="0"/>
          </a:p>
        </p:txBody>
      </p:sp>
      <p:pic>
        <p:nvPicPr>
          <p:cNvPr id="6" name="Рисунок 5" descr="DSC03803.JPG"/>
          <p:cNvPicPr>
            <a:picLocks noChangeAspect="1"/>
          </p:cNvPicPr>
          <p:nvPr/>
        </p:nvPicPr>
        <p:blipFill>
          <a:blip r:embed="rId2" cstate="print"/>
          <a:srcRect l="5455" t="9697" r="9091"/>
          <a:stretch>
            <a:fillRect/>
          </a:stretch>
        </p:blipFill>
        <p:spPr>
          <a:xfrm>
            <a:off x="642910" y="2000240"/>
            <a:ext cx="3718132" cy="2946818"/>
          </a:xfrm>
          <a:prstGeom prst="rect">
            <a:avLst/>
          </a:prstGeom>
        </p:spPr>
      </p:pic>
      <p:pic>
        <p:nvPicPr>
          <p:cNvPr id="7" name="Рисунок 6" descr="DSC03735.JPG"/>
          <p:cNvPicPr>
            <a:picLocks noChangeAspect="1"/>
          </p:cNvPicPr>
          <p:nvPr/>
        </p:nvPicPr>
        <p:blipFill>
          <a:blip r:embed="rId3" cstate="print"/>
          <a:srcRect r="1852"/>
          <a:stretch>
            <a:fillRect/>
          </a:stretch>
        </p:blipFill>
        <p:spPr>
          <a:xfrm>
            <a:off x="4643438" y="2000240"/>
            <a:ext cx="3786214" cy="289323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4"/>
          </p:nvPr>
        </p:nvSpPr>
        <p:spPr>
          <a:xfrm>
            <a:off x="539552" y="5013176"/>
            <a:ext cx="2664296" cy="1152128"/>
          </a:xfrm>
        </p:spPr>
        <p:txBody>
          <a:bodyPr/>
          <a:lstStyle/>
          <a:p>
            <a:pPr algn="ctr"/>
            <a:r>
              <a:rPr lang="ru-RU" sz="1800" dirty="0" smtClean="0"/>
              <a:t>Пересказ рассказа по готовой схематичной графической модели</a:t>
            </a:r>
            <a:endParaRPr lang="en-US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3275856" y="2564904"/>
            <a:ext cx="5472607" cy="936104"/>
          </a:xfrm>
        </p:spPr>
        <p:txBody>
          <a:bodyPr/>
          <a:lstStyle/>
          <a:p>
            <a:pPr algn="ctr"/>
            <a:r>
              <a:rPr kumimoji="0" lang="ru-RU" sz="1800" dirty="0" smtClean="0"/>
              <a:t>Пересказ рассказа с предварительным установлением порядка серии схематических изображений</a:t>
            </a:r>
            <a:endParaRPr kumimoji="0" lang="en-US" sz="1800" dirty="0"/>
          </a:p>
        </p:txBody>
      </p:sp>
      <p:pic>
        <p:nvPicPr>
          <p:cNvPr id="8" name="Рисунок 7" descr="DSC03651.JPG"/>
          <p:cNvPicPr>
            <a:picLocks noChangeAspect="1"/>
          </p:cNvPicPr>
          <p:nvPr/>
        </p:nvPicPr>
        <p:blipFill>
          <a:blip r:embed="rId2" cstate="print"/>
          <a:srcRect t="18182"/>
          <a:stretch>
            <a:fillRect/>
          </a:stretch>
        </p:blipFill>
        <p:spPr>
          <a:xfrm rot="16200000">
            <a:off x="-387066" y="1331282"/>
            <a:ext cx="4423864" cy="2714644"/>
          </a:xfrm>
          <a:prstGeom prst="rect">
            <a:avLst/>
          </a:prstGeom>
        </p:spPr>
      </p:pic>
      <p:pic>
        <p:nvPicPr>
          <p:cNvPr id="11" name="Рисунок 10" descr="DSC03838.JPG"/>
          <p:cNvPicPr>
            <a:picLocks noChangeAspect="1"/>
          </p:cNvPicPr>
          <p:nvPr/>
        </p:nvPicPr>
        <p:blipFill>
          <a:blip r:embed="rId3" cstate="print"/>
          <a:srcRect t="10959" b="21461"/>
          <a:stretch>
            <a:fillRect/>
          </a:stretch>
        </p:blipFill>
        <p:spPr>
          <a:xfrm>
            <a:off x="3995936" y="332656"/>
            <a:ext cx="4404138" cy="2232248"/>
          </a:xfrm>
          <a:prstGeom prst="rect">
            <a:avLst/>
          </a:prstGeom>
        </p:spPr>
      </p:pic>
      <p:pic>
        <p:nvPicPr>
          <p:cNvPr id="12" name="Рисунок 11" descr="DSC03839.JPG"/>
          <p:cNvPicPr>
            <a:picLocks noChangeAspect="1"/>
          </p:cNvPicPr>
          <p:nvPr/>
        </p:nvPicPr>
        <p:blipFill>
          <a:blip r:embed="rId4" cstate="print"/>
          <a:srcRect b="8995"/>
          <a:stretch>
            <a:fillRect/>
          </a:stretch>
        </p:blipFill>
        <p:spPr>
          <a:xfrm>
            <a:off x="4499991" y="3501008"/>
            <a:ext cx="3165007" cy="2160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47864" y="57332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5F5F5F"/>
                </a:solidFill>
              </a:rPr>
              <a:t>Пересказ с самостоятельным рисованием и составлением временной графической модели </a:t>
            </a:r>
            <a:endParaRPr lang="ru-RU" dirty="0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38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1805" t="17645"/>
          <a:stretch>
            <a:fillRect/>
          </a:stretch>
        </p:blipFill>
        <p:spPr>
          <a:xfrm>
            <a:off x="428596" y="500042"/>
            <a:ext cx="4803258" cy="336391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467544" y="4071942"/>
            <a:ext cx="4680520" cy="1722447"/>
          </a:xfrm>
        </p:spPr>
        <p:txBody>
          <a:bodyPr/>
          <a:lstStyle/>
          <a:p>
            <a:pPr algn="ctr"/>
            <a:r>
              <a:rPr kumimoji="0" lang="ru-RU" sz="1800" dirty="0" smtClean="0"/>
              <a:t>Пересказ текста цепной структуры  с опорой на вертикальную пространственно-временную модель </a:t>
            </a:r>
          </a:p>
          <a:p>
            <a:pPr algn="ctr"/>
            <a:r>
              <a:rPr kumimoji="0" lang="ru-RU" sz="1800" dirty="0" smtClean="0"/>
              <a:t>(по В.К.Воробьёвой)</a:t>
            </a:r>
            <a:endParaRPr kumimoji="0" lang="en-US" sz="1800" dirty="0"/>
          </a:p>
        </p:txBody>
      </p:sp>
      <p:pic>
        <p:nvPicPr>
          <p:cNvPr id="5" name="Рисунок 4" descr="C:\Documents and Settings\Admin\Рабочий стол\Логопед 2\сканер 2\2010-09 (сен)\сканирование0027.jpg"/>
          <p:cNvPicPr/>
          <p:nvPr/>
        </p:nvPicPr>
        <p:blipFill>
          <a:blip r:embed="rId3" cstate="print">
            <a:lum bright="20000" contrast="30000"/>
          </a:blip>
          <a:srcRect l="5286" t="6846" r="55655" b="11444"/>
          <a:stretch>
            <a:fillRect/>
          </a:stretch>
        </p:blipFill>
        <p:spPr bwMode="auto">
          <a:xfrm>
            <a:off x="5429256" y="571480"/>
            <a:ext cx="3204053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8229600" cy="5578687"/>
          </a:xfrm>
        </p:spPr>
        <p:txBody>
          <a:bodyPr/>
          <a:lstStyle/>
          <a:p>
            <a:r>
              <a:rPr lang="ru-RU" dirty="0" smtClean="0"/>
              <a:t>Составление рассказа по сюжетной картине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000232" y="6072206"/>
            <a:ext cx="5286380" cy="579439"/>
          </a:xfrm>
        </p:spPr>
        <p:txBody>
          <a:bodyPr/>
          <a:lstStyle/>
          <a:p>
            <a:r>
              <a:rPr kumimoji="0" lang="ru-RU" sz="1800" dirty="0" smtClean="0"/>
              <a:t>Использование готовой последовательности наглядных моделей  для составления рассказа</a:t>
            </a:r>
            <a:endParaRPr kumimoji="0" lang="en-US" sz="1800" dirty="0"/>
          </a:p>
        </p:txBody>
      </p:sp>
      <p:pic>
        <p:nvPicPr>
          <p:cNvPr id="7" name="Рисунок 6" descr="DSC03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000108"/>
            <a:ext cx="6643734" cy="49828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686800" cy="6215106"/>
          </a:xfrm>
        </p:spPr>
        <p:txBody>
          <a:bodyPr/>
          <a:lstStyle/>
          <a:p>
            <a:r>
              <a:rPr lang="ru-RU" dirty="0" smtClean="0"/>
              <a:t>Формирование навыков составления описательного рассказа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1000100" y="4714884"/>
            <a:ext cx="2643206" cy="1500198"/>
          </a:xfrm>
        </p:spPr>
        <p:txBody>
          <a:bodyPr/>
          <a:lstStyle/>
          <a:p>
            <a:pPr algn="ctr"/>
            <a:r>
              <a:rPr kumimoji="0" lang="ru-RU" sz="1800" dirty="0" smtClean="0"/>
              <a:t>Описание предмета с опорой на  модель из графических символов и предметных картинок</a:t>
            </a:r>
            <a:r>
              <a:rPr kumimoji="0" lang="ru-RU" dirty="0" smtClean="0"/>
              <a:t> </a:t>
            </a:r>
            <a:endParaRPr kumimoji="0" lang="en-US" dirty="0"/>
          </a:p>
        </p:txBody>
      </p:sp>
      <p:pic>
        <p:nvPicPr>
          <p:cNvPr id="9" name="Рисунок 8" descr="100-IMGA0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643470" cy="3482603"/>
          </a:xfrm>
          <a:prstGeom prst="rect">
            <a:avLst/>
          </a:prstGeom>
        </p:spPr>
      </p:pic>
      <p:pic>
        <p:nvPicPr>
          <p:cNvPr id="10" name="Содержимое 4" descr="100-IMGA0157.JPG"/>
          <p:cNvPicPr>
            <a:picLocks noChangeAspect="1"/>
          </p:cNvPicPr>
          <p:nvPr/>
        </p:nvPicPr>
        <p:blipFill>
          <a:blip r:embed="rId3" cstate="print"/>
          <a:srcRect l="7950" t="14133" r="5928"/>
          <a:stretch>
            <a:fillRect/>
          </a:stretch>
        </p:blipFill>
        <p:spPr>
          <a:xfrm>
            <a:off x="4143372" y="3000372"/>
            <a:ext cx="4643470" cy="3472276"/>
          </a:xfrm>
          <a:prstGeom prst="rect">
            <a:avLst/>
          </a:prstGeom>
        </p:spPr>
      </p:pic>
      <p:pic>
        <p:nvPicPr>
          <p:cNvPr id="8" name="Рисунок 7" descr="100-IMGA0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785794"/>
            <a:ext cx="2667017" cy="200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038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1144"/>
          <a:stretch>
            <a:fillRect/>
          </a:stretch>
        </p:blipFill>
        <p:spPr>
          <a:xfrm>
            <a:off x="3214678" y="500042"/>
            <a:ext cx="3357586" cy="3193391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251520" y="5643578"/>
            <a:ext cx="8136904" cy="793753"/>
          </a:xfrm>
        </p:spPr>
        <p:txBody>
          <a:bodyPr/>
          <a:lstStyle/>
          <a:p>
            <a:pPr algn="ctr"/>
            <a:r>
              <a:rPr kumimoji="0" lang="ru-RU" sz="1800" dirty="0" smtClean="0"/>
              <a:t>Описание с опорой на лучевую  модель описательного рассказа </a:t>
            </a:r>
          </a:p>
          <a:p>
            <a:pPr algn="ctr"/>
            <a:r>
              <a:rPr kumimoji="0" lang="ru-RU" sz="1800" dirty="0" smtClean="0"/>
              <a:t>(по В.К.Воробьёвой) </a:t>
            </a:r>
            <a:endParaRPr kumimoji="0" lang="en-US" sz="1800" dirty="0"/>
          </a:p>
        </p:txBody>
      </p:sp>
      <p:pic>
        <p:nvPicPr>
          <p:cNvPr id="10" name="Рисунок 9" descr="DSC03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357562"/>
            <a:ext cx="3714776" cy="2092927"/>
          </a:xfrm>
          <a:prstGeom prst="rect">
            <a:avLst/>
          </a:prstGeom>
        </p:spPr>
      </p:pic>
      <p:pic>
        <p:nvPicPr>
          <p:cNvPr id="12" name="Рисунок 11" descr="C:\Documents and Settings\Admin\Мои документы\Мои рисунки\Мои сканированные изображения\2009-12 (дек)\сканирование0001.jpg"/>
          <p:cNvPicPr/>
          <p:nvPr/>
        </p:nvPicPr>
        <p:blipFill>
          <a:blip r:embed="rId4" cstate="print">
            <a:lum bright="10000" contrast="40000"/>
          </a:blip>
          <a:srcRect l="7246" t="7925" r="8605" b="7107"/>
          <a:stretch>
            <a:fillRect/>
          </a:stretch>
        </p:blipFill>
        <p:spPr bwMode="auto">
          <a:xfrm>
            <a:off x="214283" y="428605"/>
            <a:ext cx="285752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Перспективный план коррекционной работы в рамках проекта 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214282" y="928670"/>
          <a:ext cx="8472520" cy="5753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500066"/>
                <a:gridCol w="1028736"/>
                <a:gridCol w="857256"/>
                <a:gridCol w="2214578"/>
                <a:gridCol w="1785950"/>
                <a:gridCol w="1614472"/>
              </a:tblGrid>
              <a:tr h="714380"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ЛЕКСИЧЕС-КАЯ 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latin typeface="Times New Roman"/>
                          <a:ea typeface="Calibri"/>
                          <a:cs typeface="Times New Roman"/>
                        </a:rPr>
                        <a:t>ДЕТСКИЙ ПРОЕКТ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ФОНЕМАТИЧЕСКИЕ ПРОЦЕССЫ И ПОДГОТОВКА К ОБУЧЕНИЮ ГРАМОТЕ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ГРАММАТИЧЕСКИЙ СТРОЙ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СВЯЗНАЯ РЕЧЬ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6098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«Золотая осень»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«У Осени в гостях»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«Звук и буква У», выделение из [у] ряда гласных, начального ударного  [у] в словах.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Знакомство с наглядными моделями звука [у].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Согласование притяжательных местоимений МОЙ, МОЯ с существительными мужского и женского рода, группировка предметов с опорой на наглядные модели слов мужского и женского рода (предметные картинки Таня и Ваня).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Times New Roman"/>
                          <a:ea typeface="Calibri"/>
                          <a:cs typeface="Times New Roman"/>
                        </a:rPr>
                        <a:t>Пересказ короткого рассказа с опорой на его временную графическую модель. *Н.С.Жукова [ 2 ], с.281, рассказ «Осень» (2)</a:t>
                      </a:r>
                      <a:endParaRPr lang="ru-RU" sz="11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6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Times New Roman"/>
                          <a:ea typeface="Calibri"/>
                          <a:cs typeface="Times New Roman"/>
                        </a:rPr>
                        <a:t>«Овощи»</a:t>
                      </a:r>
                      <a:endParaRPr lang="ru-RU" sz="11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Times New Roman"/>
                          <a:ea typeface="Calibri"/>
                          <a:cs typeface="Times New Roman"/>
                        </a:rPr>
                        <a:t>«Звук и буква И», выделение [и] из ряда гласных, начального ударного [и]  в словах.</a:t>
                      </a:r>
                      <a:endParaRPr lang="ru-RU" sz="11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Times New Roman"/>
                          <a:ea typeface="Calibri"/>
                          <a:cs typeface="Times New Roman"/>
                        </a:rPr>
                        <a:t>Знакомство с наглядными моделями звука [и].</a:t>
                      </a:r>
                      <a:endParaRPr lang="ru-RU" sz="11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Винительный падеж существительных единственного числа: составление трёхсловных предложений, моделирование предложений по графической схеме и двум предметным картинкам.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Times New Roman"/>
                          <a:ea typeface="Calibri"/>
                          <a:cs typeface="Times New Roman"/>
                        </a:rPr>
                        <a:t>Формирование ориентировки в смысловой цельности рассказа: сопоставление повествовательного рассказа и набора слов. Пересказ короткого рассказа с опорой на его временную графическую модель.. *Н.С.Жукова [ 2 ], с.281, рассказ «Работа на огороде»</a:t>
                      </a:r>
                      <a:endParaRPr lang="ru-RU" sz="11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Индивидуальная логопедическая тетрадь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5357"/>
          <a:stretch>
            <a:fillRect/>
          </a:stretch>
        </p:blipFill>
        <p:spPr bwMode="auto">
          <a:xfrm>
            <a:off x="4283968" y="1196752"/>
            <a:ext cx="3816424" cy="5285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672408" cy="5288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65000"/>
                <a:shade val="100000"/>
                <a:satMod val="1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WordArt 4"/>
          <p:cNvSpPr>
            <a:spLocks noChangeArrowheads="1" noChangeShapeType="1" noTextEdit="1"/>
          </p:cNvSpPr>
          <p:nvPr/>
        </p:nvSpPr>
        <p:spPr bwMode="gray">
          <a:xfrm>
            <a:off x="1285852" y="2895600"/>
            <a:ext cx="6715172" cy="153353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87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5388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Спасибо за внимание!</a:t>
            </a:r>
            <a:endParaRPr lang="ru-RU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>
                <a:outerShdw dist="5388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ransition advClick="0" advTm="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500034" y="285728"/>
            <a:ext cx="8186766" cy="5721563"/>
          </a:xfrm>
        </p:spPr>
        <p:txBody>
          <a:bodyPr/>
          <a:lstStyle/>
          <a:p>
            <a:r>
              <a:rPr lang="ru-RU" dirty="0" smtClean="0"/>
              <a:t>Использование наглядных моделей на для совершенствования артикуляционной моторики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755576" y="6000768"/>
            <a:ext cx="7560840" cy="365125"/>
          </a:xfrm>
        </p:spPr>
        <p:txBody>
          <a:bodyPr/>
          <a:lstStyle/>
          <a:p>
            <a:pPr algn="ctr"/>
            <a:r>
              <a:rPr kumimoji="0" lang="ru-RU" sz="1800" dirty="0" smtClean="0"/>
              <a:t>Артикуляционная и дыхательная гимнастика</a:t>
            </a:r>
            <a:endParaRPr kumimoji="0" lang="en-US" sz="1800" dirty="0"/>
          </a:p>
        </p:txBody>
      </p:sp>
      <p:pic>
        <p:nvPicPr>
          <p:cNvPr id="7" name="Рисунок 6" descr="DSC03592.JPG"/>
          <p:cNvPicPr>
            <a:picLocks noChangeAspect="1"/>
          </p:cNvPicPr>
          <p:nvPr/>
        </p:nvPicPr>
        <p:blipFill>
          <a:blip r:embed="rId2" cstate="print"/>
          <a:srcRect l="20238" t="3174"/>
          <a:stretch>
            <a:fillRect/>
          </a:stretch>
        </p:blipFill>
        <p:spPr>
          <a:xfrm>
            <a:off x="571472" y="1571612"/>
            <a:ext cx="4143371" cy="3772328"/>
          </a:xfrm>
          <a:prstGeom prst="rect">
            <a:avLst/>
          </a:prstGeom>
        </p:spPr>
      </p:pic>
      <p:pic>
        <p:nvPicPr>
          <p:cNvPr id="1026" name="Picture 2" descr="D:\оля\Подготовка к конкурсу\индивидуальная работа\индивид_xvid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643182"/>
            <a:ext cx="3741915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428604"/>
            <a:ext cx="8258204" cy="5578687"/>
          </a:xfrm>
        </p:spPr>
        <p:txBody>
          <a:bodyPr/>
          <a:lstStyle/>
          <a:p>
            <a:r>
              <a:rPr lang="ru-RU" dirty="0" smtClean="0"/>
              <a:t>Использование наглядных моделей на для совершенствования динамической стороны речи (темп, ритм, </a:t>
            </a:r>
            <a:r>
              <a:rPr lang="ru-RU" dirty="0" err="1" smtClean="0"/>
              <a:t>паузация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611560" y="5857892"/>
            <a:ext cx="7704856" cy="772301"/>
          </a:xfrm>
        </p:spPr>
        <p:txBody>
          <a:bodyPr/>
          <a:lstStyle/>
          <a:p>
            <a:pPr algn="ctr"/>
            <a:r>
              <a:rPr kumimoji="0" lang="ru-RU" sz="1800" dirty="0" smtClean="0"/>
              <a:t>Отстукивание простых и акцентированных ритмов</a:t>
            </a:r>
            <a:endParaRPr kumimoji="0" lang="en-US" sz="1800" dirty="0"/>
          </a:p>
        </p:txBody>
      </p:sp>
      <p:pic>
        <p:nvPicPr>
          <p:cNvPr id="6" name="Рисунок 5" descr="DSC03605.JPG"/>
          <p:cNvPicPr>
            <a:picLocks noChangeAspect="1"/>
          </p:cNvPicPr>
          <p:nvPr/>
        </p:nvPicPr>
        <p:blipFill>
          <a:blip r:embed="rId2" cstate="print"/>
          <a:srcRect l="27155" r="10775"/>
          <a:stretch>
            <a:fillRect/>
          </a:stretch>
        </p:blipFill>
        <p:spPr>
          <a:xfrm>
            <a:off x="5000628" y="1714488"/>
            <a:ext cx="3369922" cy="4071966"/>
          </a:xfrm>
          <a:prstGeom prst="rect">
            <a:avLst/>
          </a:prstGeom>
        </p:spPr>
      </p:pic>
      <p:pic>
        <p:nvPicPr>
          <p:cNvPr id="7" name="Рисунок 6" descr="DSC03599.JPG"/>
          <p:cNvPicPr>
            <a:picLocks noChangeAspect="1"/>
          </p:cNvPicPr>
          <p:nvPr/>
        </p:nvPicPr>
        <p:blipFill>
          <a:blip r:embed="rId3" cstate="print"/>
          <a:srcRect l="22457"/>
          <a:stretch>
            <a:fillRect/>
          </a:stretch>
        </p:blipFill>
        <p:spPr>
          <a:xfrm>
            <a:off x="500034" y="1714488"/>
            <a:ext cx="4209993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85720" y="357166"/>
            <a:ext cx="8401080" cy="5650125"/>
          </a:xfrm>
        </p:spPr>
        <p:txBody>
          <a:bodyPr/>
          <a:lstStyle/>
          <a:p>
            <a:r>
              <a:rPr lang="ru-RU" dirty="0" smtClean="0"/>
              <a:t>Использование наглядных моделей на для развития интонационной выразительности речи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3143240" y="6215082"/>
            <a:ext cx="4714908" cy="557987"/>
          </a:xfrm>
        </p:spPr>
        <p:txBody>
          <a:bodyPr/>
          <a:lstStyle/>
          <a:p>
            <a:r>
              <a:rPr kumimoji="0" lang="ru-RU" sz="1800" dirty="0" smtClean="0"/>
              <a:t>Развитие </a:t>
            </a:r>
            <a:r>
              <a:rPr kumimoji="0" lang="ru-RU" sz="1800" smtClean="0"/>
              <a:t>силы голоса</a:t>
            </a:r>
            <a:endParaRPr kumimoji="0" lang="en-US" sz="1800" dirty="0"/>
          </a:p>
        </p:txBody>
      </p:sp>
      <p:pic>
        <p:nvPicPr>
          <p:cNvPr id="6" name="Рисунок 5" descr="DSC03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71612"/>
            <a:ext cx="4857752" cy="3643314"/>
          </a:xfrm>
          <a:prstGeom prst="rect">
            <a:avLst/>
          </a:prstGeom>
        </p:spPr>
      </p:pic>
      <p:pic>
        <p:nvPicPr>
          <p:cNvPr id="7" name="Рисунок 6" descr="DSC03597.JPG"/>
          <p:cNvPicPr>
            <a:picLocks noChangeAspect="1"/>
          </p:cNvPicPr>
          <p:nvPr/>
        </p:nvPicPr>
        <p:blipFill>
          <a:blip r:embed="rId3" cstate="print"/>
          <a:srcRect l="4906" t="66667" r="21094"/>
          <a:stretch>
            <a:fillRect/>
          </a:stretch>
        </p:blipFill>
        <p:spPr>
          <a:xfrm>
            <a:off x="3357554" y="4286256"/>
            <a:ext cx="5286379" cy="17859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036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6205"/>
          <a:stretch>
            <a:fillRect/>
          </a:stretch>
        </p:blipFill>
        <p:spPr>
          <a:xfrm rot="16200000">
            <a:off x="-594946" y="1452148"/>
            <a:ext cx="5125251" cy="322104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3786182" y="4643446"/>
            <a:ext cx="5072066" cy="1714512"/>
          </a:xfrm>
        </p:spPr>
        <p:txBody>
          <a:bodyPr/>
          <a:lstStyle/>
          <a:p>
            <a:r>
              <a:rPr kumimoji="0" lang="ru-RU" sz="1800" dirty="0" smtClean="0"/>
              <a:t>Изменение высоты и силы голоса в зависимости от интонации (восклицательная – невосклицательная)</a:t>
            </a:r>
            <a:endParaRPr kumimoji="0" lang="en-US" sz="1800" dirty="0"/>
          </a:p>
        </p:txBody>
      </p:sp>
      <p:pic>
        <p:nvPicPr>
          <p:cNvPr id="10" name="Рисунок 9" descr="DSC03640.JPG"/>
          <p:cNvPicPr>
            <a:picLocks noChangeAspect="1"/>
          </p:cNvPicPr>
          <p:nvPr/>
        </p:nvPicPr>
        <p:blipFill>
          <a:blip r:embed="rId3" cstate="print"/>
          <a:srcRect t="5263"/>
          <a:stretch>
            <a:fillRect/>
          </a:stretch>
        </p:blipFill>
        <p:spPr>
          <a:xfrm>
            <a:off x="3857620" y="1214422"/>
            <a:ext cx="4286248" cy="30454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428604"/>
            <a:ext cx="8258204" cy="5578687"/>
          </a:xfrm>
        </p:spPr>
        <p:txBody>
          <a:bodyPr/>
          <a:lstStyle/>
          <a:p>
            <a:r>
              <a:rPr lang="ru-RU" dirty="0" smtClean="0"/>
              <a:t>Постановка звуков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467544" y="5715016"/>
            <a:ext cx="8390736" cy="642942"/>
          </a:xfrm>
        </p:spPr>
        <p:txBody>
          <a:bodyPr/>
          <a:lstStyle/>
          <a:p>
            <a:pPr algn="ctr"/>
            <a:r>
              <a:rPr lang="ru-RU" sz="1800" dirty="0" smtClean="0"/>
              <a:t>Использование графических моделей артикуляционных укладов</a:t>
            </a:r>
            <a:endParaRPr kumimoji="0" lang="en-US" sz="1800" dirty="0"/>
          </a:p>
        </p:txBody>
      </p:sp>
      <p:pic>
        <p:nvPicPr>
          <p:cNvPr id="7" name="Рисунок 6" descr="DSC03614.JPG"/>
          <p:cNvPicPr>
            <a:picLocks noChangeAspect="1"/>
          </p:cNvPicPr>
          <p:nvPr/>
        </p:nvPicPr>
        <p:blipFill>
          <a:blip r:embed="rId2" cstate="print"/>
          <a:srcRect l="11718" r="8594"/>
          <a:stretch>
            <a:fillRect/>
          </a:stretch>
        </p:blipFill>
        <p:spPr>
          <a:xfrm>
            <a:off x="214282" y="928670"/>
            <a:ext cx="4022880" cy="3786214"/>
          </a:xfrm>
          <a:prstGeom prst="rect">
            <a:avLst/>
          </a:prstGeom>
        </p:spPr>
      </p:pic>
      <p:pic>
        <p:nvPicPr>
          <p:cNvPr id="6" name="Рисунок 5" descr="DSC03608.JPG"/>
          <p:cNvPicPr>
            <a:picLocks noChangeAspect="1"/>
          </p:cNvPicPr>
          <p:nvPr/>
        </p:nvPicPr>
        <p:blipFill>
          <a:blip r:embed="rId3" cstate="print"/>
          <a:srcRect l="4687" t="30862" r="14062" b="27568"/>
          <a:stretch>
            <a:fillRect/>
          </a:stretch>
        </p:blipFill>
        <p:spPr>
          <a:xfrm>
            <a:off x="2428860" y="3286124"/>
            <a:ext cx="6143668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00034" y="214290"/>
            <a:ext cx="8215370" cy="5793001"/>
          </a:xfrm>
        </p:spPr>
        <p:txBody>
          <a:bodyPr/>
          <a:lstStyle/>
          <a:p>
            <a:r>
              <a:rPr lang="ru-RU" dirty="0" smtClean="0"/>
              <a:t>Автоматизация звуков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323528" y="5929330"/>
            <a:ext cx="8440928" cy="557987"/>
          </a:xfrm>
        </p:spPr>
        <p:txBody>
          <a:bodyPr/>
          <a:lstStyle/>
          <a:p>
            <a:r>
              <a:rPr kumimoji="0" lang="ru-RU" sz="1800" dirty="0" smtClean="0"/>
              <a:t>Использование символов (Т.А.Ткаченко)</a:t>
            </a:r>
            <a:r>
              <a:rPr kumimoji="0" lang="en-US" sz="1800" dirty="0" smtClean="0"/>
              <a:t> </a:t>
            </a:r>
            <a:r>
              <a:rPr kumimoji="0" lang="ru-RU" sz="1800" dirty="0" smtClean="0"/>
              <a:t>и моделей звуков (В.М.Акименко)</a:t>
            </a:r>
            <a:endParaRPr kumimoji="0" lang="en-US" sz="1800" dirty="0"/>
          </a:p>
        </p:txBody>
      </p:sp>
      <p:pic>
        <p:nvPicPr>
          <p:cNvPr id="8" name="Рисунок 7" descr="DSC03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5786446" cy="4339835"/>
          </a:xfrm>
          <a:prstGeom prst="rect">
            <a:avLst/>
          </a:prstGeom>
        </p:spPr>
      </p:pic>
      <p:pic>
        <p:nvPicPr>
          <p:cNvPr id="6" name="Рисунок 5" descr="DSC03658.JPG"/>
          <p:cNvPicPr>
            <a:picLocks noChangeAspect="1"/>
          </p:cNvPicPr>
          <p:nvPr/>
        </p:nvPicPr>
        <p:blipFill>
          <a:blip r:embed="rId3" cstate="print"/>
          <a:srcRect l="11855" t="59615" r="45989"/>
          <a:stretch>
            <a:fillRect/>
          </a:stretch>
        </p:blipFill>
        <p:spPr>
          <a:xfrm>
            <a:off x="4143372" y="2928934"/>
            <a:ext cx="3929090" cy="28230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8596" y="285728"/>
            <a:ext cx="8258204" cy="5721563"/>
          </a:xfrm>
        </p:spPr>
        <p:txBody>
          <a:bodyPr/>
          <a:lstStyle/>
          <a:p>
            <a:r>
              <a:rPr lang="ru-RU" dirty="0" smtClean="0"/>
              <a:t>Дифференциация звуков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>
          <a:xfrm>
            <a:off x="683568" y="6215082"/>
            <a:ext cx="8103274" cy="557987"/>
          </a:xfrm>
        </p:spPr>
        <p:txBody>
          <a:bodyPr/>
          <a:lstStyle/>
          <a:p>
            <a:r>
              <a:rPr kumimoji="0" lang="ru-RU" sz="1800" dirty="0" smtClean="0"/>
              <a:t>Использование графических моделей </a:t>
            </a:r>
            <a:r>
              <a:rPr lang="ru-RU" sz="1800" dirty="0" smtClean="0"/>
              <a:t>звуков (по В.М.Акименко)</a:t>
            </a:r>
            <a:endParaRPr kumimoji="0" lang="en-US" sz="1800" dirty="0"/>
          </a:p>
        </p:txBody>
      </p:sp>
      <p:pic>
        <p:nvPicPr>
          <p:cNvPr id="6" name="Рисунок 5" descr="DSC03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857232"/>
            <a:ext cx="7000890" cy="525066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</TotalTime>
  <Words>657</Words>
  <Application>Microsoft Office PowerPoint</Application>
  <PresentationFormat>Экран (4:3)</PresentationFormat>
  <Paragraphs>88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Schoolbook</vt:lpstr>
      <vt:lpstr>Times New Roman</vt:lpstr>
      <vt:lpstr>Wingdings</vt:lpstr>
      <vt:lpstr>Wingdings 2</vt:lpstr>
      <vt:lpstr>Эркер</vt:lpstr>
      <vt:lpstr>   «ИСПОЛЬЗОВАНИЕ МЕТОДА НАГЛЯДНОГО МОДЕЛИРОВАНИЯ В КОРРЕКЦИИ ОБЩЕГО НЕДОРАЗВИТИЯ РЕЧИ У СТАРШИХ ДОШКОЛЬНИКОВ» </vt:lpstr>
      <vt:lpstr>Формирование произносительной стороны речи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лексико-грамматических категорий</vt:lpstr>
      <vt:lpstr>Развитие фонематических процессов и подготовка к обучению грамоте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связной речи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Перспективный план коррекционной работы в рамках проекта </vt:lpstr>
      <vt:lpstr>Индивидуальная логопедическая тетрадь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Стас</dc:creator>
  <cp:lastModifiedBy>user</cp:lastModifiedBy>
  <cp:revision>237</cp:revision>
  <dcterms:created xsi:type="dcterms:W3CDTF">2009-01-24T12:07:28Z</dcterms:created>
  <dcterms:modified xsi:type="dcterms:W3CDTF">2014-06-05T08:29:43Z</dcterms:modified>
</cp:coreProperties>
</file>