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9" r:id="rId2"/>
    <p:sldId id="267" r:id="rId3"/>
    <p:sldId id="258" r:id="rId4"/>
    <p:sldId id="268" r:id="rId5"/>
    <p:sldId id="270" r:id="rId6"/>
    <p:sldId id="269" r:id="rId7"/>
    <p:sldId id="271" r:id="rId8"/>
    <p:sldId id="275" r:id="rId9"/>
    <p:sldId id="276" r:id="rId10"/>
    <p:sldId id="262" r:id="rId11"/>
    <p:sldId id="282" r:id="rId12"/>
    <p:sldId id="277" r:id="rId13"/>
    <p:sldId id="274" r:id="rId14"/>
    <p:sldId id="279" r:id="rId15"/>
    <p:sldId id="281" r:id="rId16"/>
    <p:sldId id="280" r:id="rId17"/>
    <p:sldId id="27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22540-9115-41B2-BC07-47C168366184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50D46-947F-442C-8971-0930E1DA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0D46-947F-442C-8971-0930E1DA429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2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0D46-947F-442C-8971-0930E1DA429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4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0D46-947F-442C-8971-0930E1DA429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0D46-947F-442C-8971-0930E1DA429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26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50D46-947F-442C-8971-0930E1DA429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11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07E11-6195-4A34-88F1-5CAC8AE74A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4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EFC11-5938-4978-99E2-6EF8151B41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FB4EB-B3CF-438B-9E70-6D48206004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48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8A2CF-5EB4-4EE6-8F23-FC071906D1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08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053D9-A68D-4277-8D84-CA99BE5655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4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5941E-A188-4EE2-B54B-E523DF69F3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7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1A546-9114-4EC1-8EBF-E83EB31732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9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1F6AB-E03D-4498-A6D9-D390F8FC94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2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DF1A8-7807-4CF2-835E-E4615A6DB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5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F0C9-B206-408E-AC5F-1FC3A77CF5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3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BF036-F93D-45C1-A270-86314F25D9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4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B0D673-E953-4B9B-8179-249A18E90E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4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bras.info/articles/simply/zhizn-ne-ostanavlivalas-sibir-v-gody-velikoi-otechestvennoi-voiny" TargetMode="External"/><Relationship Id="rId13" Type="http://schemas.openxmlformats.org/officeDocument/2006/relationships/hyperlink" Target="https://www.kem.kp.ru/daily/26378.4/3256761/" TargetMode="External"/><Relationship Id="rId18" Type="http://schemas.openxmlformats.org/officeDocument/2006/relationships/hyperlink" Target="https://m-nsk.ru/portfolio-item/napo-im-v-chkalova" TargetMode="External"/><Relationship Id="rId26" Type="http://schemas.openxmlformats.org/officeDocument/2006/relationships/hyperlink" Target="http://mto.ric.mil.ru/Stati/item/254304/" TargetMode="External"/><Relationship Id="rId3" Type="http://schemas.openxmlformats.org/officeDocument/2006/relationships/hyperlink" Target="https://novo-sibirsk.ru/about/history/1941-1945/" TargetMode="External"/><Relationship Id="rId21" Type="http://schemas.openxmlformats.org/officeDocument/2006/relationships/hyperlink" Target="https://online-cams.ru/web-kamera-novosibirsk-ploshhad-lunincev/" TargetMode="External"/><Relationship Id="rId7" Type="http://schemas.openxmlformats.org/officeDocument/2006/relationships/hyperlink" Target="http://bsk.nios.ru/content/zhizn-novosibirska-v-gody-velikoy-otechestvennoy-voyny-0" TargetMode="External"/><Relationship Id="rId12" Type="http://schemas.openxmlformats.org/officeDocument/2006/relationships/hyperlink" Target="https://www.prlib.ru/item/1293405" TargetMode="External"/><Relationship Id="rId17" Type="http://schemas.openxmlformats.org/officeDocument/2006/relationships/hyperlink" Target="http://slava-sibiryakam.ru/news/detail.php?ID=1756" TargetMode="External"/><Relationship Id="rId25" Type="http://schemas.openxmlformats.org/officeDocument/2006/relationships/hyperlink" Target="https://sib.fm/news/2020/05/08/v-novosibirskoj-oblasti-v-zhivyh-ostalos-vsego-748-veteranov-vov" TargetMode="External"/><Relationship Id="rId2" Type="http://schemas.openxmlformats.org/officeDocument/2006/relationships/hyperlink" Target="https://regnum.ru/news/society/2129274.html" TargetMode="External"/><Relationship Id="rId16" Type="http://schemas.openxmlformats.org/officeDocument/2006/relationships/hyperlink" Target="https://gallerix.ru/storeroom/1973977528/N/582215675/" TargetMode="External"/><Relationship Id="rId20" Type="http://schemas.openxmlformats.org/officeDocument/2006/relationships/hyperlink" Target="http://old.redstar.ru/2007/09/05_09/5_07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sknews.info/materials/vse-dlya-fronta-vse-dlya-pobedy-kak-novosibirtsy-priblizhali-velikiy-den-159849/" TargetMode="External"/><Relationship Id="rId11" Type="http://schemas.openxmlformats.org/officeDocument/2006/relationships/hyperlink" Target="https://commons.wikimedia.org/wiki/File:1941._%D0%91%D0%BE%D0%BB%D1%8C%D1%88%D0%B5_%D0%BC%D0%B5%D1%82%D0%B0%D0%BB%D0%BB%D0%B0_-_%D0%B1%D0%BE%D0%BB%D1%8C%D1%88%D0%B5_%D0%BE%D1%80%D1%83%D0%B6%D0%B8%D1%8F!.jpg" TargetMode="External"/><Relationship Id="rId24" Type="http://schemas.openxmlformats.org/officeDocument/2006/relationships/hyperlink" Target="https://pomnisvoih.ru/geroi-i-ih-podvigi/lyotchiki-geroi/aleksandr-ivanovich-pokryshkin.html" TargetMode="External"/><Relationship Id="rId5" Type="http://schemas.openxmlformats.org/officeDocument/2006/relationships/hyperlink" Target="https://www.kp.ru/best/nsk/1418days/" TargetMode="External"/><Relationship Id="rId15" Type="http://schemas.openxmlformats.org/officeDocument/2006/relationships/hyperlink" Target="https://tipolog.livejournal.com/115584.html" TargetMode="External"/><Relationship Id="rId23" Type="http://schemas.openxmlformats.org/officeDocument/2006/relationships/hyperlink" Target="https://rg.ru/2014/03/19/pokrishkin-site.html" TargetMode="External"/><Relationship Id="rId10" Type="http://schemas.openxmlformats.org/officeDocument/2006/relationships/hyperlink" Target="https://back-in-ussr.com/2016/05/plakaty-vremen-velikoy-otechestvennoy.html" TargetMode="External"/><Relationship Id="rId19" Type="http://schemas.openxmlformats.org/officeDocument/2006/relationships/hyperlink" Target="http://poll.novo-sibirsk.ru/result.aspx?quiz=69" TargetMode="External"/><Relationship Id="rId4" Type="http://schemas.openxmlformats.org/officeDocument/2006/relationships/hyperlink" Target="http://bsk.nios.ru/content/gody-voyny-novosibirsk-v-gody-velikoy-otechestvennoy-voyny-tyl" TargetMode="External"/><Relationship Id="rId9" Type="http://schemas.openxmlformats.org/officeDocument/2006/relationships/hyperlink" Target="http://kraeved.ngonb.ru/node/5295" TargetMode="External"/><Relationship Id="rId14" Type="http://schemas.openxmlformats.org/officeDocument/2006/relationships/hyperlink" Target="https://www.etoretro.ru/pic235993.htm" TargetMode="External"/><Relationship Id="rId22" Type="http://schemas.openxmlformats.org/officeDocument/2006/relationships/hyperlink" Target="https://nsknews.info/materials/pochemu-novosibirsk-dostoin-zvaniya-gorod-trudovoy-doblesti-/" TargetMode="External"/><Relationship Id="rId27" Type="http://schemas.openxmlformats.org/officeDocument/2006/relationships/hyperlink" Target="https://natk.ru/news/1431-tema-uroka-znanij-v-etom-uchebnom-godu-novosibirsk-gorod-trudovoj-doblest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029" y="990601"/>
            <a:ext cx="9114971" cy="1362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dirty="0">
                <a:solidFill>
                  <a:srgbClr val="C00000"/>
                </a:solidFill>
              </a:rPr>
              <a:t>Новосибирск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в годы ВЕЛИКОЙ ОТЕЧЕСТВЕННОЙ ВОЙНЫ</a:t>
            </a:r>
          </a:p>
        </p:txBody>
      </p:sp>
      <p:pic>
        <p:nvPicPr>
          <p:cNvPr id="2051" name="Рисунок 3" descr="star_len_m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214" y="3343276"/>
            <a:ext cx="3276600" cy="217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17407" r="40833" b="54444"/>
          <a:stretch/>
        </p:blipFill>
        <p:spPr>
          <a:xfrm>
            <a:off x="5486400" y="3653866"/>
            <a:ext cx="591457" cy="561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313" y="5516941"/>
            <a:ext cx="487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43400" y="909015"/>
            <a:ext cx="46719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годы войны 47 новосибирцев стали Героями Советского Союза, 6 полными кавалерами ордена Славы.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Наш земляк трижды Герой Александр Иванович Покрышкин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совершил 650 боевых вылетов, провел 156 воздушных боев,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лично сбил 59 немецких самолетов и 6 в группе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/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Более 4 500 трудящихся области были награждены орденами и медалями Советского Союза,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 тыс. человек награждены медалью «За доблестный труд в Великой Отечественной войне 1941-1945 г».</a:t>
            </a:r>
            <a:br>
              <a:rPr lang="ru-RU" sz="2000" b="1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 descr="http://tvoi54.ru/images/photos/medium/article3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53" y="1295400"/>
            <a:ext cx="3733800" cy="27189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4854" b="15102"/>
          <a:stretch/>
        </p:blipFill>
        <p:spPr>
          <a:xfrm>
            <a:off x="4452749" y="5405716"/>
            <a:ext cx="2270167" cy="11018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01145" y="5950856"/>
            <a:ext cx="2314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Самолет А. И. </a:t>
            </a:r>
            <a:r>
              <a:rPr lang="ru-RU" sz="1200" dirty="0" err="1"/>
              <a:t>Покрышкина</a:t>
            </a:r>
            <a:r>
              <a:rPr lang="ru-RU" sz="1200" dirty="0"/>
              <a:t> </a:t>
            </a:r>
          </a:p>
          <a:p>
            <a:pPr algn="ctr"/>
            <a:r>
              <a:rPr lang="ru-RU" sz="1200" dirty="0"/>
              <a:t>в 1943—1944 годах.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75" y="4280747"/>
            <a:ext cx="2969080" cy="2226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31C0C67-E4AF-4788-99F6-FEE212A3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960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03E3055-4925-45FF-B572-F5315CE2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184400" cy="32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1CAE4-FDBE-453D-A96B-75816C315B6E}"/>
              </a:ext>
            </a:extLst>
          </p:cNvPr>
          <p:cNvSpPr txBox="1"/>
          <p:nvPr/>
        </p:nvSpPr>
        <p:spPr>
          <a:xfrm>
            <a:off x="2743200" y="1007239"/>
            <a:ext cx="6248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+mj-lt"/>
              </a:rPr>
              <a:t>В</a:t>
            </a: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 октябре 1942 года старший лейтенант Бакуров командовал батареей в строевом полку. Его маленькие пушки были грозой для немцев. Много славных подвигов совершил Бакуров со своими батарейцами. Он дважды форсировал Десну, потом Днепр, потом Припять, приток Днепра, показал умение и отвагу, непрерывно обеспечивая огнем своей батареи переправу наших войск.</a:t>
            </a:r>
            <a:endParaRPr lang="ru-RU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28D90-6CB8-4598-BC23-9189F7723C5F}"/>
              </a:ext>
            </a:extLst>
          </p:cNvPr>
          <p:cNvSpPr txBox="1"/>
          <p:nvPr/>
        </p:nvSpPr>
        <p:spPr>
          <a:xfrm>
            <a:off x="3581400" y="301746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+mn-lt"/>
              </a:rPr>
              <a:t>Указом Президиума Верховного Совета СССР от 16 октября 1943 года капитану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+mn-lt"/>
              </a:rPr>
              <a:t>Бакурову</a:t>
            </a:r>
            <a:r>
              <a:rPr lang="ru-RU" b="0" i="0" dirty="0">
                <a:solidFill>
                  <a:srgbClr val="000000"/>
                </a:solidFill>
                <a:effectLst/>
                <a:latin typeface="+mn-lt"/>
              </a:rPr>
              <a:t> Дмитрию Алексеевичу присвоено звание Героя Советского Союза с вручением ордена Ленина и медали «Золотая Звезда».</a:t>
            </a:r>
            <a:endParaRPr lang="ru-RU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EF01E-325B-4A6F-A9FA-AA5B46D80103}"/>
              </a:ext>
            </a:extLst>
          </p:cNvPr>
          <p:cNvSpPr txBox="1"/>
          <p:nvPr/>
        </p:nvSpPr>
        <p:spPr>
          <a:xfrm>
            <a:off x="3213102" y="4567595"/>
            <a:ext cx="57784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+mn-lt"/>
              </a:rPr>
              <a:t>Славен дальнейший боевой путь Дмитрия Алексеевича. Герой Советского Союза Дмитрий Алексеевич Бакуров награждён орденом Ленина, двумя орденами Отечественной войны I степени, орденом Красной Звезды, медалью "За отвагу", многими другими наградами. Он - участник парада Победы на Красной площади в Москве в 1945 году.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643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352800" y="990600"/>
            <a:ext cx="5791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обороне Москвы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последующем контрнаступлении участвовали 133-я стрелковая, 112-я танковая и 75-я Кавалерийская дивизии из Новосибирской области. </a:t>
            </a:r>
          </a:p>
          <a:p>
            <a:pPr eaLnBrk="0" hangingPunct="0">
              <a:buFont typeface="Arial" charset="0"/>
              <a:buChar char="•"/>
            </a:pP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Сталинградской битве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активное участие приняли 112-я танковая и 75-я Кавалерийская дивизии, входившие в 62-ю армию, отстоявшую Сталинград.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битвах под Курском и на Днепре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также сражались сибиряки. Более 200 воинов из состава сибирских соединений получили высокое звание Героя Советского Союза за форсирование Днепра.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50 сибирских стрелковых соединений участвовали в боях 1944 г.  по освобождению советских земель от захватчиков.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Вместе с другими воинами сибиряки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брали Берлин и Прагу.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100"/>
          <a:stretch/>
        </p:blipFill>
        <p:spPr>
          <a:xfrm>
            <a:off x="152400" y="1371600"/>
            <a:ext cx="2971800" cy="42003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2231" y="1354032"/>
            <a:ext cx="51053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Многие из призванных и ушедших добровольцами в армию не вернулись с войны.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Новосибирцы потеряли около 180 тыс. человек, в том числе: 79 300 – погибли, 18 300 – умерли от ран, 80 700 – пропали без вести, 1 415 – погибли в плену.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1967 г. воздвигнут памятник воинам-новосибирцам и зажжен Вечный огонь.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областную Книгу Памяти занесено 188.549 погибших, пропавших без вести и умерших от ран.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 2023 год на территории Новосибирской области осталось в живых всего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244 фронтовиков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которые участвовали в Великой Отечественной войне.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DOC\Рабочий стол\Документы Кристины\Школа\Волоколамск\volokolamsk_dubosekovo_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" y="1469886"/>
            <a:ext cx="3458010" cy="259350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29" y="4125329"/>
            <a:ext cx="3657602" cy="243459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TextBox 5"/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Вечная память!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169" y="1469886"/>
            <a:ext cx="87956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C1C1C"/>
                </a:solidFill>
                <a:latin typeface="+mn-lt"/>
              </a:rPr>
              <a:t>Труженики города Новосибирска в годы Великой Отечественной войны 1941–1945 годов проявили массовый трудовой героизм. Своим самоотверженным трудом они внесли огромный вклад в достижение победы над фашизмом, обеспечив бесперебойное производство военной и гражданской продукции. Предприятия города отмечены высокими наградами советского правительства, переходящими Красными знаменами Государственного комитета обороны и орденами СССР. Работники этих предприятий награждены государственными наградами и почетными званиями СССР за заслуги перед страной. </a:t>
            </a:r>
            <a:r>
              <a:rPr lang="ru-RU" sz="2000" b="1" dirty="0">
                <a:latin typeface="+mn-lt"/>
              </a:rPr>
              <a:t>Новосибирску 2 июля 2020 года присвоено почетное звание РФ «Город трудовой доблести».</a:t>
            </a:r>
            <a:endParaRPr lang="ru-RU" sz="2000" dirty="0">
              <a:solidFill>
                <a:srgbClr val="1C1C1C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 трудовой доблести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9260" r="38334" b="27407"/>
          <a:stretch/>
        </p:blipFill>
        <p:spPr>
          <a:xfrm>
            <a:off x="3600445" y="4267200"/>
            <a:ext cx="1943103" cy="24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E1437AF-FF38-45DE-B615-712566BA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0EE13-8BA5-4307-AF51-417808A480A0}"/>
              </a:ext>
            </a:extLst>
          </p:cNvPr>
          <p:cNvSpPr txBox="1"/>
          <p:nvPr/>
        </p:nvSpPr>
        <p:spPr>
          <a:xfrm>
            <a:off x="457200" y="1066800"/>
            <a:ext cx="3962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Вечером 3 ноября 2022 года в Новосибирске прошла церемония открытия стелы «Новосибирск — Город трудовой доблести» на площади Калинина.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3A116-64DF-4E93-A159-25C600961991}"/>
              </a:ext>
            </a:extLst>
          </p:cNvPr>
          <p:cNvSpPr txBox="1"/>
          <p:nvPr/>
        </p:nvSpPr>
        <p:spPr>
          <a:xfrm>
            <a:off x="467751" y="2848928"/>
            <a:ext cx="381000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       Стела в Новосибирске стала самой высокой из аналогичных мемориалов, установленных в 2021 и 2022 годах. Ее высота от уровня проезжей части составляет 35 метров, из которых 26 метров занимает шпиль, 4,5 метра — основание и еще около 4 метров — высота кургана. Общий вес стелы достигает 40 тонн.</a:t>
            </a:r>
          </a:p>
        </p:txBody>
      </p:sp>
    </p:spTree>
    <p:extLst>
      <p:ext uri="{BB962C8B-B14F-4D97-AF65-F5344CB8AC3E}">
        <p14:creationId xmlns:p14="http://schemas.microsoft.com/office/powerpoint/2010/main" val="281754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457218D-DFF7-4A32-8AFE-E1E7048F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7" y="1219200"/>
            <a:ext cx="415967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BE4B4-BB62-42F6-B321-7ADDE01CD309}"/>
              </a:ext>
            </a:extLst>
          </p:cNvPr>
          <p:cNvSpPr txBox="1"/>
          <p:nvPr/>
        </p:nvSpPr>
        <p:spPr>
          <a:xfrm>
            <a:off x="4755726" y="1440325"/>
            <a:ext cx="415967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n-lt"/>
              </a:rPr>
              <a:t>        Автором облика стелы стал скульптор-монументалист Денис </a:t>
            </a:r>
            <a:r>
              <a:rPr lang="ru-RU" sz="2000" dirty="0" err="1">
                <a:latin typeface="+mn-lt"/>
              </a:rPr>
              <a:t>Стретович</a:t>
            </a:r>
            <a:r>
              <a:rPr lang="ru-RU" sz="2000" dirty="0">
                <a:latin typeface="+mn-lt"/>
              </a:rPr>
              <a:t>. </a:t>
            </a:r>
          </a:p>
          <a:p>
            <a:r>
              <a:rPr lang="ru-RU" sz="2000" dirty="0">
                <a:latin typeface="+mn-lt"/>
              </a:rPr>
              <a:t>        Она представляет из себя четырехгранный штык, две грани которого изготовлены из листов нержавеющей стали с нанесенными на них изображениями тружеников военных лет. Другие две грани выполнены из молочного стекла с подсветкой, на них нанесли текст указа президента и герб Новосибирска.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502543"/>
            <a:ext cx="8839200" cy="532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https://regnum.ru/news/society/2129274.html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https://novo-sibirsk.ru/about/history/1941-1945/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http://bsk.nios.ru/content/gody-voyny-novosibirsk-v-gody-velikoy-otechestvennoy-voyny-tyl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https://www.kp.ru/best/nsk/1418days/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https://nsknews.info/materials/vse-dlya-fronta-vse-dlya-pobedy-kak-novosibirtsy-priblizhali-velikiy-den-159849/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http://bsk.nios.ru/content/zhizn-novosibirska-v-gody-velikoy-otechestvennoy-voyny-0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http://www.sbras.info/articles/simply/zhizn-ne-ostanavlivalas-sibir-v-gody-velikoi-otechestvennoi-voiny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http://kraeved.ngonb.ru/node/5295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https://back-in-ussr.com/2016/05/plakaty-vremen-velikoy-otechestvennoy.html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https://commons.wikimedia.org/wiki/File:1941._%D0%91%D0%BE%D0%BB%D1%8C%D1%88%D0%B5_%D0%BC%D0%B5%D1%82%D0%B0%D0%BB%D0%BB%D0%B0_-_%D0%B1%D0%BE%D0%BB%D1%8C%D1%88%D0%B5_%D0%BE%D1%80%D1%83%D0%B6%D0%B8%D1%8F!.jpg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https://www.prlib.ru/item/1293405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https://www.kem.kp.ru/daily/26378.4/3256761/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https://www.etoretro.ru/pic235993.htm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https://tipolog.livejournal.com/115584.html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https://gallerix.ru/storeroom/1973977528/N/582215675/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http://slava-sibiryakam.ru/news/detail.php?ID=1756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https://m-nhttps://m-nsk.ru/portfolio-item/elektroagregatsk.ru/portfolio-item/napo-im-v-chkalova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http://poll.novo-sibirsk.ru/result.aspx?quiz=69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http://old.redstar.ru/2007/09/05_09/5_07.html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1"/>
              </a:rPr>
              <a:t>https://online-cams.ru/web-kamera-novosibirsk-ploshhad-lunincev/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https://nsknews.info/materials/pochemu-novosibirsk-dostoin-zvaniya-gorod-trudovoy-doblesti-/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https://rg.ru/2014/03/19/pokrishkin-site.html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/>
              </a:rPr>
              <a:t>https://pomnisvoih.ru/geroi-i-ih-podvigi/lyotchiki-geroi/aleksandr-ivanovich-pokryshkin.html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/>
              </a:rPr>
              <a:t>https://sib.fm/news/2020/05/08/v-novosibirskoj-oblasti-v-zhivyh-ostalos-vsego-748-veteranov-vov</a:t>
            </a:r>
            <a:endParaRPr lang="ru-RU" sz="11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6"/>
              </a:rPr>
              <a:t>http://mto.ric.mil.ru/Stati/item/254304/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7"/>
              </a:rPr>
              <a:t>https://natk.ru/news/1431-tema-uroka-znanij-v-etom-uchebnom-godu-novosibirsk-gorod-trudovoj-doblesti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Ранько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Е. А. – шаблон презентации.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1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4267200" y="1524000"/>
            <a:ext cx="4495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Сегодня, говоря о войне, мы не должны забывать, что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победа в значительной степени ковалась в тылу. </a:t>
            </a:r>
          </a:p>
          <a:p>
            <a:pPr eaLnBrk="0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труднейших военных условиях приходилось организовывать работу многочисленных трудовых коллективов, лишившихся большей части рабочих, ушедших на фронт, снабжать фронт вооружением, боеприпасами, снаряжением и продовольствием. </a:t>
            </a:r>
          </a:p>
          <a:p>
            <a:pPr eaLnBrk="0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началом войны промышленность перешла на выпуск военной продукции.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451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 для фронта! Все для победы!</a:t>
            </a:r>
          </a:p>
        </p:txBody>
      </p:sp>
      <p:pic>
        <p:nvPicPr>
          <p:cNvPr id="11268" name="Picture 4" descr="http://www.pomnivoinu.ru/img/news/upload/1321214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49077"/>
            <a:ext cx="3276600" cy="4714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590800" y="714829"/>
            <a:ext cx="3886200" cy="63976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Эвакуация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266700" y="1336449"/>
            <a:ext cx="8839200" cy="32766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Из прифронтовой полосы спешно эвакуируются заводы, институты, творческие коллективы.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 1 января 1942 г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в городе размещалось 92370 эвакуированных.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Особое внимание сибиряки уделяли эвакуированным ленинградцам, которых насчитывалось 80 тысяч.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В первые месяцы войны в Новосибирск прибывают специалисты и оборудование 70 заводов и фабрик.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Новосибирск и НСО приняли и разместили 10 детских домов, 7 театров, музеев и картинных галерей. Между Новосибирском и фронтом курсировали 80 санитарных поездов.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В городе организовано 34 госпиталя. В них было проведено 55 тысяч операций и восстановили здоровье 218 000 раненым. </a:t>
            </a:r>
          </a:p>
          <a:p>
            <a:pPr marL="0" indent="0">
              <a:spcBef>
                <a:spcPct val="0"/>
              </a:spcBef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190999"/>
            <a:ext cx="2364609" cy="2364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995" y="4190998"/>
            <a:ext cx="2364610" cy="23646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91" y="4190999"/>
            <a:ext cx="2375569" cy="23755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765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Новосибирск - фронту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712474" y="1421140"/>
            <a:ext cx="5101326" cy="5208260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Суммарное производство «яков» четырех модификаций: Як-1, Як-3, Як-7 и Як-9 всеми заводами СССР за время войны составило 33810 истребителей, в т.ч.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Новосибирский завод им. В. П. Чкалова выпустил 15391 «як» (по 30 самолетов в сутки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было достаточно для оснащения одного авиаполка, хотя более 50% работавших на Чкаловском заводе составляли  14—16-летние подростки). Они трудились в условиях жесточайшей дисциплины за 700 гр. хлеба в день.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всего заводом было выпущено вместе с другими самолетами (УТИ-4, ЛаГГ-3) 15787 летательных аппаратов.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14518"/>
            <a:ext cx="3052548" cy="2027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984535"/>
            <a:ext cx="3077948" cy="1903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960" y="3474015"/>
            <a:ext cx="307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Сборочный цех завода им. Чкалова, 1944г.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470" y="5842403"/>
            <a:ext cx="307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Молодежная бригада Лизы </a:t>
            </a:r>
            <a:r>
              <a:rPr lang="ru-RU" sz="1200" dirty="0" err="1"/>
              <a:t>Ронжиной</a:t>
            </a:r>
            <a:r>
              <a:rPr lang="ru-RU" sz="1200" dirty="0"/>
              <a:t> (завод им. Чкалова)</a:t>
            </a:r>
          </a:p>
        </p:txBody>
      </p:sp>
      <p:pic>
        <p:nvPicPr>
          <p:cNvPr id="9" name="Рисунок 8" descr="http://libserv.tspu.edu.ru/files/vistavka/2/27_1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711" y="1460220"/>
            <a:ext cx="3604763" cy="48511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2800" y="842221"/>
            <a:ext cx="572225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Новосибирские заводы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(в первую очередь комбинате № 179 – нынешний «Сибсельмаш»)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годы войны дали фронту почти 1/3 боеприпасов – 125 млн. шт. снарядов, бомб и мин.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городе не хватало квалифицированной рабочей силы, продолжительность  рабочего дня 10-12 часов в сутки, скудный рацион питания.  В мае 1943г. среднемесячная зарплата рабочих и служащих Новосибирска составляла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 руб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стоимость продуктов (за 1 кг) на рынке была следующей: картофель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руб., квашеная  капуста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руб., говядина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400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руб.,  сливочное масло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850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руб.,  1 л. молока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руб.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тем не менее, горожане  мужественно переживали лихолетье, проявляя оптимизм.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vedtver.ru/upload/information_system_15/2/0/3/item_2037/information_items_2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cdn.trinixy.ru/pics4/20111021/plakat_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446" y="961794"/>
            <a:ext cx="5602747" cy="452982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5102343"/>
            <a:ext cx="1905000" cy="1400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4100" y="6052631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Новосибирский завод Электроагрегат</a:t>
            </a:r>
          </a:p>
          <a:p>
            <a:pPr algn="ctr"/>
            <a:r>
              <a:rPr lang="ru-RU" sz="1200" dirty="0"/>
              <a:t> (завод 644)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35" y="3276600"/>
            <a:ext cx="3078929" cy="165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6600" y="838200"/>
            <a:ext cx="5867400" cy="624840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Завод «Электросигнал» обеспечил радиосвязью                11 945 самолетов, 1 145 танков, 36 175 подразделений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(радиостанции, выпущенные заводом, были установлены на всех самолетах и каждом третьем танке).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Только за 2 года Великой Отечественной войны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предприятия швейной промышленности выработали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такое количество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шинелей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которого достаточно было для того, чтобы одеть бойцов и командиров 40 дивизий,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летнего обмундирования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260 дивизий,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валяной обуви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20 дивизий.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подлинно народное движение вылился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сбор теплых вещей и подарков для фронта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К середине 1942 г. коллективы заводов и фабрик Новосибирска направили советским воинам 25 тыс. подарков. К 25-летней годовщине Октября фронт получил от новосибирцев 20 т. сливочного масла и сыра, 12 т. колбасы, 14 т. шоколада, 10 т. пряников, 4 т. табака, 4 т. мыла, тонны соленых огурцов, помидоров и капусты.</a:t>
            </a:r>
          </a:p>
        </p:txBody>
      </p:sp>
      <p:pic>
        <p:nvPicPr>
          <p:cNvPr id="4" name="Рисунок 3" descr="http://2worldwar.at.ua/_ph/1/2/5350178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772" y="1052286"/>
            <a:ext cx="2497549" cy="205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4" y="4818112"/>
            <a:ext cx="2577827" cy="1782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34954"/>
            <a:ext cx="2508435" cy="1454892"/>
          </a:xfrm>
          <a:prstGeom prst="rect">
            <a:avLst/>
          </a:prstGeom>
        </p:spPr>
      </p:pic>
      <p:pic>
        <p:nvPicPr>
          <p:cNvPr id="7" name="Picture 10" descr="http://cdn.trinixy.ru/pics4/20111021/plakat_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052286"/>
            <a:ext cx="3453760" cy="5548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96115" y="939594"/>
            <a:ext cx="4788033" cy="6400800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городе зародилось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лунинское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движение (железнодорожники увеличили суточный пробег локомотива, вождение тяжеловесных угольных составов).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освобожденный Сталинград был отправлен эшелон с углем. Его повел Н.А. Лунин, который на собственные средства приобрел 1 тыс. тонн угля и решил сам доставить его сталинградцам. 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Москв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доставил эшелон угля весом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тонн при норме 1250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возил продовольствие блокадному Ленинграду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Площади на пересечении улиц Нарымской и Челюскинцев присвоено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имя Лунинцев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69" y="1122691"/>
            <a:ext cx="3017303" cy="3017303"/>
          </a:xfrm>
          <a:prstGeom prst="rect">
            <a:avLst/>
          </a:prstGeom>
        </p:spPr>
      </p:pic>
      <p:pic>
        <p:nvPicPr>
          <p:cNvPr id="4" name="Рисунок 3" descr="Паровоз серии ФД (Феликс Дзержинский) 21-3000 бригады машиниста Н. А. Лунина. Мемориал Славы труженикам тыла 1941-45 гг. Новосибирск, ул. Ивачева, 1а. Фото: Дмитрий Туаев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184023"/>
            <a:ext cx="3013674" cy="238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pics2.pokazuha.org/p442/n/m/7275817qm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7814" y="933457"/>
            <a:ext cx="4104186" cy="563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235" y="838200"/>
            <a:ext cx="58204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Великая Отечественная война – время массового самопожертвования. Чтобы приблизить победу, люди отдавали для фронта все, что имели. По инициативе трудящихся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был создан Фонд обороны: сбор ценностей и средств на постройку танковых колонн, эскадрилий и кораблей.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Всего с 1941 по 1 января 1945 гг. трудящиеся НСО и города собрали на вооружение 1701 145 тыс. руб. На собранные горожанами средства построили несколько эскадрилий истребителей, бронепоезд, подводную лодку «Новосибирский комсомолец».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годы войны наша область сдала государству 97 млн. пудов хлеба,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 млн. пудов мяса, значительное количество рыбы и других продуктов .</a:t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lol54.ru/uploads/posts/2012-01/1327652173_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5240799"/>
            <a:ext cx="2133600" cy="140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http://bm.img.com.ua/img/prikol/images/large/0/0/198300_449431.jpg"/>
          <p:cNvPicPr>
            <a:picLocks noChangeAspect="1" noChangeArrowheads="1"/>
          </p:cNvPicPr>
          <p:nvPr/>
        </p:nvPicPr>
        <p:blipFill rotWithShape="1">
          <a:blip r:embed="rId3" cstate="print"/>
          <a:srcRect l="2041" r="2041"/>
          <a:stretch/>
        </p:blipFill>
        <p:spPr bwMode="auto">
          <a:xfrm>
            <a:off x="216102" y="3429000"/>
            <a:ext cx="2954655" cy="2514600"/>
          </a:xfrm>
          <a:prstGeom prst="rect">
            <a:avLst/>
          </a:prstGeom>
          <a:noFill/>
        </p:spPr>
      </p:pic>
      <p:pic>
        <p:nvPicPr>
          <p:cNvPr id="6" name="Рисунок 2" descr="31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102" y="1180806"/>
            <a:ext cx="2932901" cy="205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C\Рабочий стол\Документы Кристины\Школа\Волоколамск\сканирование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02" y="1170325"/>
            <a:ext cx="2960019" cy="380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12950" y="1295400"/>
            <a:ext cx="6009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Говоря о войне, нельзя забывать о том, ценой каких жертв была достигнута победа над фашизмом, какой мобилизации всех сил народа она потребовала.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начала войны и до конца 1941 г.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армию военкоматами области было призвано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212 тыс. чел., в 1942 г. – 300 тыс., в 1943 г. – 82 тыс., в 1944 г. – 34,5 тыс., до сентября 1945 г. – 5,3 тыс. чел. 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633.800 чел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.). За годы войны на территории НСО было создано 4 дивизии, 10 бригад, 7 полков, 19 батальонов, 62 роты, 24 различные команды.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9" y="4465499"/>
            <a:ext cx="3336779" cy="21110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beda_04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Pobeda_04</Template>
  <TotalTime>1041</TotalTime>
  <Words>1955</Words>
  <Application>Microsoft Office PowerPoint</Application>
  <PresentationFormat>Экран (4:3)</PresentationFormat>
  <Paragraphs>87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Pobeda_04</vt:lpstr>
      <vt:lpstr>Новосибирск  в годы ВЕЛИКОЙ ОТЕЧЕСТВЕННОЙ ВОЙНЫ</vt:lpstr>
      <vt:lpstr>Презентация PowerPoint</vt:lpstr>
      <vt:lpstr>Эвакуация</vt:lpstr>
      <vt:lpstr>Новосибирск - фронту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КЕВ</dc:creator>
  <cp:lastModifiedBy>ADMIN</cp:lastModifiedBy>
  <cp:revision>88</cp:revision>
  <cp:lastPrinted>1601-01-01T00:00:00Z</cp:lastPrinted>
  <dcterms:created xsi:type="dcterms:W3CDTF">1601-01-01T00:00:00Z</dcterms:created>
  <dcterms:modified xsi:type="dcterms:W3CDTF">2023-04-23T15:26:47Z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