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8" r:id="rId2"/>
    <p:sldId id="329" r:id="rId3"/>
    <p:sldId id="330" r:id="rId4"/>
    <p:sldId id="333" r:id="rId5"/>
    <p:sldId id="331" r:id="rId6"/>
    <p:sldId id="332" r:id="rId7"/>
    <p:sldId id="327" r:id="rId8"/>
    <p:sldId id="323" r:id="rId9"/>
    <p:sldId id="324" r:id="rId10"/>
    <p:sldId id="325" r:id="rId11"/>
    <p:sldId id="326" r:id="rId12"/>
    <p:sldId id="334" r:id="rId13"/>
    <p:sldId id="317" r:id="rId14"/>
    <p:sldId id="318" r:id="rId15"/>
    <p:sldId id="309" r:id="rId16"/>
    <p:sldId id="312" r:id="rId17"/>
    <p:sldId id="319" r:id="rId18"/>
    <p:sldId id="320" r:id="rId19"/>
    <p:sldId id="300" r:id="rId20"/>
    <p:sldId id="313" r:id="rId21"/>
    <p:sldId id="336" r:id="rId22"/>
    <p:sldId id="337" r:id="rId23"/>
  </p:sldIdLst>
  <p:sldSz cx="9144000" cy="6858000" type="screen4x3"/>
  <p:notesSz cx="6781800" cy="9926638"/>
  <p:embeddedFontLs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Academy" pitchFamily="2" charset="0"/>
      <p:regular r:id="rId28"/>
      <p:bold r:id="rId29"/>
      <p:italic r:id="rId30"/>
      <p:boldItalic r:id="rId31"/>
    </p:embeddedFont>
    <p:embeddedFont>
      <p:font typeface="AG Opus-Bold" panose="020BE200000000000000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710" y="754"/>
      </p:cViewPr>
      <p:guideLst>
        <p:guide orient="horz" pos="2432"/>
        <p:guide orient="horz" pos="2069"/>
        <p:guide orient="horz" pos="164"/>
        <p:guide orient="horz" pos="572"/>
        <p:guide orient="horz" pos="4156"/>
        <p:guide orient="horz" pos="3612"/>
        <p:guide orient="horz" pos="981"/>
        <p:guide orient="horz" pos="2160"/>
        <p:guide orient="horz" pos="2251"/>
        <p:guide pos="567"/>
        <p:guide pos="2880"/>
        <p:guide pos="1882"/>
        <p:guide pos="158"/>
        <p:guide pos="5602"/>
        <p:guide pos="2789"/>
        <p:guide pos="1066"/>
        <p:guide pos="2971"/>
        <p:guide pos="4694"/>
        <p:guide pos="1955"/>
        <p:guide pos="2018"/>
        <p:guide pos="3742"/>
        <p:guide pos="3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45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9.wdp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19.pn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rtduzaelcovka.edusite.ru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entrdosuga306@gmail.com" TargetMode="External"/><Relationship Id="rId5" Type="http://schemas.openxmlformats.org/officeDocument/2006/relationships/hyperlink" Target="mailto:resyrscentr@mail.ru" TargetMode="External"/><Relationship Id="rId4" Type="http://schemas.openxmlformats.org/officeDocument/2006/relationships/hyperlink" Target="mailto:udocenter@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73" y="4725144"/>
            <a:ext cx="2780802" cy="1853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55" y="4737660"/>
            <a:ext cx="2762029" cy="18413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6" y="4761692"/>
            <a:ext cx="2725979" cy="18173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216" y="535851"/>
            <a:ext cx="9144000" cy="390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40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НАСТАВНИЧЕСТВО</a:t>
            </a:r>
            <a:br>
              <a:rPr lang="ru-RU" sz="40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ИНСТРУМЕНТ</a:t>
            </a:r>
            <a:br>
              <a:rPr lang="ru-RU" sz="40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КОПРОТАТИВНОГО ОБУЧЕНИЯ</a:t>
            </a:r>
            <a:br>
              <a:rPr lang="ru-RU" sz="40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4000" b="1" dirty="0" err="1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ЦРТДиЮ</a:t>
            </a:r>
            <a:r>
              <a:rPr lang="ru-RU" sz="40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«ЗАЕЛЬЦОВСКИЙ»</a:t>
            </a:r>
          </a:p>
          <a:p>
            <a:pPr algn="ctr">
              <a:lnSpc>
                <a:spcPct val="110000"/>
              </a:lnSpc>
            </a:pPr>
            <a:endParaRPr lang="ru-RU" b="1" dirty="0">
              <a:solidFill>
                <a:srgbClr val="0070C0"/>
              </a:solidFill>
              <a:latin typeface="AG Opus-Bold" panose="020BE200000000000000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ru-RU" sz="2200" b="1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Пак Ирина Александровна,</a:t>
            </a:r>
            <a:br>
              <a:rPr lang="ru-RU" sz="2200" b="1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b="1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методист МБУДО «</a:t>
            </a:r>
            <a:r>
              <a:rPr lang="ru-RU" sz="2200" b="1" dirty="0" err="1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ЦРТДиЮ</a:t>
            </a:r>
            <a:r>
              <a:rPr lang="ru-RU" sz="2200" b="1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«Заельцовский»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467544" y="6381328"/>
            <a:ext cx="8208912" cy="144016"/>
            <a:chOff x="691952" y="4653136"/>
            <a:chExt cx="8208912" cy="144016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691952" y="4653136"/>
              <a:ext cx="82089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691952" y="4725144"/>
              <a:ext cx="82089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691952" y="4797152"/>
              <a:ext cx="8208912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248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1698">
            <a:off x="1966461" y="2037319"/>
            <a:ext cx="5211078" cy="36477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9144000" cy="892552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3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«ПРИРОДА ДВИЖЕНИЯ»</a:t>
            </a:r>
            <a:r>
              <a:rPr lang="ru-RU" sz="3000" b="1" dirty="0">
                <a:solidFill>
                  <a:srgbClr val="C00000"/>
                </a:solidFill>
                <a:latin typeface="AG Opus-Bold" panose="020BE200000000000000" pitchFamily="34" charset="0"/>
              </a:rPr>
              <a:t/>
            </a:r>
            <a:br>
              <a:rPr lang="ru-RU" sz="3000" b="1" dirty="0">
                <a:solidFill>
                  <a:srgbClr val="C00000"/>
                </a:solidFill>
                <a:latin typeface="AG Opus-Bold" panose="020BE200000000000000" pitchFamily="34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ЗАНЯТИЕ  ПО  СОВРЕМЕННОЙ ХОРЕОГРАФИИ В СТУДИИ СОВРЕМЕННОГО ТАНЦА «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XXI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ВЕК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G Opus-Bold" panose="020BE200000000000000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 r="2525"/>
          <a:stretch/>
        </p:blipFill>
        <p:spPr>
          <a:xfrm>
            <a:off x="6144567" y="1556792"/>
            <a:ext cx="2748608" cy="41497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1805" r="5006" b="1805"/>
          <a:stretch/>
        </p:blipFill>
        <p:spPr>
          <a:xfrm>
            <a:off x="268212" y="1556792"/>
            <a:ext cx="2735263" cy="4176711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268213" y="5889466"/>
            <a:ext cx="2735263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СЕДЫХ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Ирина Николаевна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6157913" y="5876900"/>
            <a:ext cx="2735262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ТАСОВА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2000" dirty="0" err="1" smtClean="0">
                <a:solidFill>
                  <a:srgbClr val="0070C0"/>
                </a:solidFill>
                <a:latin typeface="AG Opus-Bold" panose="020BE200000000000000" pitchFamily="34" charset="0"/>
              </a:rPr>
              <a:t>Тогжан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  <a:latin typeface="AG Opus-Bold" panose="020BE200000000000000" pitchFamily="34" charset="0"/>
              </a:rPr>
              <a:t>Жулдыбаевна</a:t>
            </a:r>
            <a:endParaRPr lang="ru-RU" sz="2000" dirty="0" smtClean="0">
              <a:solidFill>
                <a:srgbClr val="0070C0"/>
              </a:solidFill>
              <a:latin typeface="AG Opus-Bold" panose="020BE200000000000000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8804" t="26341" r="8452" b="32200"/>
          <a:stretch/>
        </p:blipFill>
        <p:spPr bwMode="auto">
          <a:xfrm>
            <a:off x="3348037" y="4875213"/>
            <a:ext cx="2447157" cy="170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 preferRelativeResize="0">
            <a:picLocks noChangeAspect="1"/>
          </p:cNvPicPr>
          <p:nvPr/>
        </p:nvPicPr>
        <p:blipFill rotWithShape="1">
          <a:blip r:embed="rId6">
            <a:extLst/>
          </a:blip>
          <a:srcRect l="48930" t="36980" r="639" b="18676"/>
          <a:stretch/>
        </p:blipFill>
        <p:spPr bwMode="auto">
          <a:xfrm>
            <a:off x="3340439" y="2997201"/>
            <a:ext cx="2455524" cy="1727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5637" t="29453" r="70" b="20156"/>
          <a:stretch/>
        </p:blipFill>
        <p:spPr bwMode="auto">
          <a:xfrm>
            <a:off x="3348038" y="1125538"/>
            <a:ext cx="2447157" cy="1727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88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5791">
            <a:off x="2175373" y="2037910"/>
            <a:ext cx="5211078" cy="36477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9144000" cy="892552"/>
          </a:xfr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«БРАСЛЕТ В ТЕХНИКЕ НЕРИКОМИ»</a:t>
            </a:r>
            <a:r>
              <a:rPr lang="ru-RU" sz="2800" b="1" dirty="0" smtClean="0">
                <a:latin typeface="AG Opus-Bold" panose="020BE200000000000000" pitchFamily="34" charset="0"/>
              </a:rPr>
              <a:t/>
            </a:r>
            <a:br>
              <a:rPr lang="ru-RU" sz="2800" b="1" dirty="0" smtClean="0">
                <a:latin typeface="AG Opus-Bold" panose="020BE200000000000000" pitchFamily="34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ЗАНЯТИЕ ПО  КЕРАМИКЕ В СТУДИИ КЕРАМИКИ «СКИФ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G Opus-Bold" panose="020BE200000000000000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1689" r="493" b="-275"/>
          <a:stretch/>
        </p:blipFill>
        <p:spPr>
          <a:xfrm>
            <a:off x="6119752" y="1556544"/>
            <a:ext cx="2748608" cy="41767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11716" r="9536" b="3268"/>
          <a:stretch/>
        </p:blipFill>
        <p:spPr>
          <a:xfrm>
            <a:off x="250825" y="1556544"/>
            <a:ext cx="2735263" cy="4176712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251420" y="5889466"/>
            <a:ext cx="2735263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КРЫЛАСОВА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Мария Анатольевна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6133098" y="5876900"/>
            <a:ext cx="2735262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СУРЖА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Ирина Борисовна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5"/>
          <a:srcRect t="20042" r="38684" b="30973"/>
          <a:stretch/>
        </p:blipFill>
        <p:spPr bwMode="auto">
          <a:xfrm>
            <a:off x="3346142" y="4875212"/>
            <a:ext cx="2458617" cy="1709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695" t="21600" r="-1" b="23640"/>
          <a:stretch/>
        </p:blipFill>
        <p:spPr bwMode="auto">
          <a:xfrm>
            <a:off x="3346142" y="3001963"/>
            <a:ext cx="2449821" cy="1722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 preferRelativeResize="0"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306" t="15679" r="19656" b="21468"/>
          <a:stretch/>
        </p:blipFill>
        <p:spPr bwMode="auto">
          <a:xfrm>
            <a:off x="3348038" y="1125538"/>
            <a:ext cx="2447925" cy="1735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680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402689"/>
            <a:ext cx="7632848" cy="76633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657041"/>
            <a:ext cx="8642350" cy="3543919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ЗАНЯТИЕ:</a:t>
            </a:r>
            <a:b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СОВРЕМЕННОСТЬ</a:t>
            </a:r>
            <a:r>
              <a:rPr lang="ru-RU" sz="58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58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58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 </a:t>
            </a:r>
            <a: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МАСТЕРСТВО</a:t>
            </a:r>
            <a:b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2022-2023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учебный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год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cadem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057" y="-331440"/>
            <a:ext cx="10744114" cy="75208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498" r="1307"/>
          <a:stretch/>
        </p:blipFill>
        <p:spPr>
          <a:xfrm>
            <a:off x="1692202" y="1557338"/>
            <a:ext cx="2735263" cy="4176712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547665" y="5889466"/>
            <a:ext cx="3024336" cy="61555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КОЛСАНОВ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Владимир Евгеньевич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463994" y="5876900"/>
            <a:ext cx="3239913" cy="61555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СМУТНЕВ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Андрей Викторович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271819"/>
            <a:ext cx="9144000" cy="11079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«ХОДЫ ФИГУР И ИХ СЛАБЫЕ СТОРОНЫ»</a:t>
            </a:r>
            <a:r>
              <a:rPr lang="ru-RU" sz="2800" b="1" dirty="0" smtClean="0">
                <a:latin typeface="AG Opus-Bold" panose="020BE200000000000000" pitchFamily="34" charset="0"/>
              </a:rPr>
              <a:t/>
            </a:r>
            <a:br>
              <a:rPr lang="ru-RU" sz="2800" b="1" dirty="0" smtClean="0">
                <a:latin typeface="AG Opus-Bold" panose="020BE200000000000000" pitchFamily="34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ЗАНЯТИЕ ПО ШАХМАТНОЙ ТЕОРИИ</a:t>
            </a:r>
          </a:p>
          <a:p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В ДЕТСКОМ ОБЪЕДИНЕНИИ «ШАХМАТНЫЙ КЛУБ»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AG Opus-Bold" panose="020BE200000000000000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t="1615" r="6842" b="1649"/>
          <a:stretch/>
        </p:blipFill>
        <p:spPr>
          <a:xfrm>
            <a:off x="4716463" y="1557338"/>
            <a:ext cx="2734974" cy="41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8" t="6321" r="1592" b="899"/>
          <a:stretch/>
        </p:blipFill>
        <p:spPr>
          <a:xfrm>
            <a:off x="4719108" y="260350"/>
            <a:ext cx="4174067" cy="63373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8" t="2654" r="1183" b="7068"/>
          <a:stretch/>
        </p:blipFill>
        <p:spPr>
          <a:xfrm>
            <a:off x="250826" y="260350"/>
            <a:ext cx="4176712" cy="30241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542">
            <a:off x="2993601" y="4868561"/>
            <a:ext cx="5211078" cy="3647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6" t="23480" r="6092" b="10096"/>
          <a:stretch/>
        </p:blipFill>
        <p:spPr>
          <a:xfrm>
            <a:off x="250826" y="3566096"/>
            <a:ext cx="4176712" cy="30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057" y="-331440"/>
            <a:ext cx="10744114" cy="75208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547665" y="5889466"/>
            <a:ext cx="3024336" cy="61555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КРАВЧЕНКО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Наталья Александровна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463994" y="5876900"/>
            <a:ext cx="3239913" cy="61555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ИГНАТЕНКО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Алёна Анатольевна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271819"/>
            <a:ext cx="9144000" cy="11079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«В ПОИСКАХ КОЛОБКА»</a:t>
            </a:r>
            <a:r>
              <a:rPr lang="ru-RU" sz="2800" b="1" dirty="0" smtClean="0">
                <a:latin typeface="AG Opus-Bold" panose="020BE200000000000000" pitchFamily="34" charset="0"/>
              </a:rPr>
              <a:t/>
            </a:r>
            <a:br>
              <a:rPr lang="ru-RU" sz="2800" b="1" dirty="0" smtClean="0">
                <a:latin typeface="AG Opus-Bold" panose="020BE200000000000000" pitchFamily="34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ЗАНЯТИЕ ПО РАЗВИТИЮ РЕЧИ</a:t>
            </a:r>
            <a:b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В ШКОЛЕ РАННЕГО РАЗВИТИЯ «ДОРАСТЁМ ДО НЕБА»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AG Opus-Bold" panose="020BE200000000000000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r="1"/>
          <a:stretch/>
        </p:blipFill>
        <p:spPr>
          <a:xfrm>
            <a:off x="4716317" y="1550891"/>
            <a:ext cx="2735263" cy="41823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7936" r="2396" b="-147"/>
          <a:stretch/>
        </p:blipFill>
        <p:spPr>
          <a:xfrm>
            <a:off x="1692275" y="1556792"/>
            <a:ext cx="2735264" cy="41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9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15363" r="51466" b="3340"/>
          <a:stretch/>
        </p:blipFill>
        <p:spPr>
          <a:xfrm>
            <a:off x="4719108" y="260350"/>
            <a:ext cx="4174067" cy="63373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r="1800" b="6423"/>
          <a:stretch/>
        </p:blipFill>
        <p:spPr>
          <a:xfrm>
            <a:off x="250826" y="260350"/>
            <a:ext cx="4176712" cy="30241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0731">
            <a:off x="1299336" y="3697045"/>
            <a:ext cx="5211078" cy="3647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 t="5798" r="1480" b="10138"/>
          <a:stretch/>
        </p:blipFill>
        <p:spPr>
          <a:xfrm>
            <a:off x="250825" y="3566096"/>
            <a:ext cx="4176713" cy="30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4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057" y="-331440"/>
            <a:ext cx="10744114" cy="75208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488" b="1"/>
          <a:stretch/>
        </p:blipFill>
        <p:spPr>
          <a:xfrm>
            <a:off x="1692202" y="1557338"/>
            <a:ext cx="2735263" cy="4175918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1547665" y="5889466"/>
            <a:ext cx="3024336" cy="61555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ВОЛКОВА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Екатерина Дмитриевна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463994" y="5876900"/>
            <a:ext cx="3239913" cy="61555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ПУРТОВА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Светлана Александровна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271819"/>
            <a:ext cx="9144000" cy="11079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«ОТКРЫТАЯ КУХНЯ»</a:t>
            </a:r>
            <a:r>
              <a:rPr lang="ru-RU" sz="2800" b="1" dirty="0" smtClean="0">
                <a:latin typeface="AG Opus-Bold" panose="020BE200000000000000" pitchFamily="34" charset="0"/>
              </a:rPr>
              <a:t/>
            </a:r>
            <a:br>
              <a:rPr lang="ru-RU" sz="2800" b="1" dirty="0" smtClean="0">
                <a:latin typeface="AG Opus-Bold" panose="020BE200000000000000" pitchFamily="34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ЗАНЯТИЕ ПО ДЕКОРАТИВНО-ПРИКЛАДНОМУ ИСКУССТВУ</a:t>
            </a:r>
            <a:b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В ДИЗАЙН-СТУДИИ «КВИЛТ»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AG Opus-Bold" panose="020BE200000000000000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r="6078" b="17552"/>
          <a:stretch/>
        </p:blipFill>
        <p:spPr>
          <a:xfrm>
            <a:off x="4716463" y="1557338"/>
            <a:ext cx="2734974" cy="41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22473" r="40867" b="93"/>
          <a:stretch/>
        </p:blipFill>
        <p:spPr>
          <a:xfrm>
            <a:off x="250824" y="260349"/>
            <a:ext cx="4174067" cy="63446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70" r="13120"/>
          <a:stretch/>
        </p:blipFill>
        <p:spPr>
          <a:xfrm>
            <a:off x="4709214" y="260349"/>
            <a:ext cx="4183959" cy="30241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0376">
            <a:off x="6609614" y="37498"/>
            <a:ext cx="5211078" cy="3647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" t="14363" r="15048" b="6596"/>
          <a:stretch/>
        </p:blipFill>
        <p:spPr>
          <a:xfrm>
            <a:off x="4716463" y="3573463"/>
            <a:ext cx="4176711" cy="30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057" y="-331440"/>
            <a:ext cx="10744114" cy="75208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r="545" b="-13"/>
          <a:stretch/>
        </p:blipFill>
        <p:spPr>
          <a:xfrm>
            <a:off x="4703117" y="1556792"/>
            <a:ext cx="2748608" cy="41772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0" t="26234" r="27487" b="26211"/>
          <a:stretch/>
        </p:blipFill>
        <p:spPr>
          <a:xfrm>
            <a:off x="1692274" y="1557338"/>
            <a:ext cx="2735263" cy="4176711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547665" y="5889466"/>
            <a:ext cx="3024336" cy="61555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НОВОЖИЛОВА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Ангелина Александровна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463994" y="5876900"/>
            <a:ext cx="3239913" cy="61555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ТАСОВА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400" dirty="0" err="1" smtClean="0">
                <a:solidFill>
                  <a:srgbClr val="0070C0"/>
                </a:solidFill>
                <a:latin typeface="AG Opus-Bold" panose="020BE200000000000000" pitchFamily="34" charset="0"/>
              </a:rPr>
              <a:t>Тогжан</a:t>
            </a:r>
            <a:r>
              <a:rPr lang="ru-RU" sz="14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AG Opus-Bold" panose="020BE200000000000000" pitchFamily="34" charset="0"/>
              </a:rPr>
              <a:t>Жулдыбаевна</a:t>
            </a:r>
            <a:endParaRPr lang="ru-RU" sz="1400" dirty="0" smtClean="0">
              <a:solidFill>
                <a:srgbClr val="0070C0"/>
              </a:solidFill>
              <a:latin typeface="AG Opus-Bold" panose="020BE200000000000000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271819"/>
            <a:ext cx="9144000" cy="11079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«ЖЕСТОВАЯ КОММУНИКАЦИЯ НАРОДОВ МИРА»</a:t>
            </a:r>
            <a:r>
              <a:rPr lang="ru-RU" sz="2800" b="1" dirty="0" smtClean="0">
                <a:latin typeface="AG Opus-Bold" panose="020BE200000000000000" pitchFamily="34" charset="0"/>
              </a:rPr>
              <a:t/>
            </a:r>
            <a:br>
              <a:rPr lang="ru-RU" sz="2800" b="1" dirty="0" smtClean="0">
                <a:latin typeface="AG Opus-Bold" panose="020BE200000000000000" pitchFamily="34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ЗАНЯТИЕ ПО ТЕАТРАЛЬНОМУ ИСКУССТВУ</a:t>
            </a:r>
            <a:b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В ЭСТРАДНО-ДРАМАТИЧЕСКОЙ СТУДИИ «ТЕАТРАЛКА»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AG Opus-Bold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4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824" y="631311"/>
            <a:ext cx="8642351" cy="55953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/>
              </a:rPr>
              <a:t>Корпоративное обучение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/>
              </a:rPr>
              <a:t>– </a:t>
            </a:r>
          </a:p>
          <a:p>
            <a:pPr algn="ctr">
              <a:lnSpc>
                <a:spcPct val="110000"/>
              </a:lnSpc>
            </a:pP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/>
              </a:rPr>
              <a:t>«процесс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/>
              </a:rPr>
              <a:t>, организованный и инициированный компанией, направленный на стимулирование повышения профессионального уровня ее работников, </a:t>
            </a: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/>
            </a:endParaRPr>
          </a:p>
          <a:p>
            <a:pPr algn="ctr">
              <a:lnSpc>
                <a:spcPct val="110000"/>
              </a:lnSpc>
            </a:pP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/>
              </a:rPr>
              <a:t>с 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/>
              </a:rPr>
              <a:t>целью увеличения их вклада в достижение максимальной эффективности </a:t>
            </a: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/>
            </a:endParaRPr>
          </a:p>
          <a:p>
            <a:pPr algn="ctr">
              <a:lnSpc>
                <a:spcPct val="110000"/>
              </a:lnSpc>
            </a:pP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/>
              </a:rPr>
              <a:t>деятельности компании» </a:t>
            </a:r>
          </a:p>
          <a:p>
            <a:pPr algn="ctr"/>
            <a:endParaRPr lang="ru-RU" sz="2200" dirty="0" smtClean="0">
              <a:solidFill>
                <a:prstClr val="black"/>
              </a:solidFill>
              <a:latin typeface="AG Opus-Bold" panose="020BE200000000000000"/>
            </a:endParaRPr>
          </a:p>
          <a:p>
            <a:pPr indent="4572000"/>
            <a:r>
              <a:rPr lang="ru-RU" sz="2200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/>
              </a:rPr>
              <a:t>Д</a:t>
            </a:r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AG Opus-Bold" panose="020BE200000000000000"/>
              </a:rPr>
              <a:t>. </a:t>
            </a:r>
            <a:r>
              <a:rPr lang="ru-RU" sz="2200" dirty="0" err="1" smtClean="0">
                <a:solidFill>
                  <a:schemeClr val="bg1">
                    <a:lumMod val="65000"/>
                  </a:schemeClr>
                </a:solidFill>
                <a:latin typeface="AG Opus-Bold" panose="020BE200000000000000"/>
              </a:rPr>
              <a:t>Хинричс</a:t>
            </a:r>
            <a:r>
              <a:rPr lang="ru-RU" sz="2200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/>
              </a:rPr>
              <a:t>,</a:t>
            </a:r>
          </a:p>
          <a:p>
            <a:pPr indent="4572000"/>
            <a:r>
              <a:rPr lang="ru-RU" sz="2200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/>
              </a:rPr>
              <a:t>американский исследователь</a:t>
            </a:r>
            <a:endParaRPr lang="ru-RU" sz="2200" dirty="0">
              <a:solidFill>
                <a:schemeClr val="bg1">
                  <a:lumMod val="65000"/>
                </a:schemeClr>
              </a:solidFill>
              <a:latin typeface="AG Opus-Bold" panose="020BE2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8695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252" r="26060" b="14307"/>
          <a:stretch/>
        </p:blipFill>
        <p:spPr>
          <a:xfrm>
            <a:off x="250824" y="260349"/>
            <a:ext cx="4174067" cy="6337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r="2546" b="12056"/>
          <a:stretch/>
        </p:blipFill>
        <p:spPr>
          <a:xfrm>
            <a:off x="4716463" y="260349"/>
            <a:ext cx="4176711" cy="30241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918">
            <a:off x="6491129" y="936465"/>
            <a:ext cx="5211078" cy="36477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7" t="18985" r="609" b="6811"/>
          <a:stretch/>
        </p:blipFill>
        <p:spPr>
          <a:xfrm>
            <a:off x="4716463" y="3572154"/>
            <a:ext cx="4176711" cy="301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260350"/>
            <a:ext cx="2798337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707" r="1587" b="707"/>
          <a:stretch/>
        </p:blipFill>
        <p:spPr>
          <a:xfrm>
            <a:off x="1403648" y="2564646"/>
            <a:ext cx="2664296" cy="404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7225" y="312763"/>
            <a:ext cx="4405342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БЫТЬ НАСТАВНИКОМ -</a:t>
            </a:r>
            <a:br>
              <a:rPr lang="ru-RU" sz="28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НАДО УЧИТЬСЯ</a:t>
            </a:r>
          </a:p>
          <a:p>
            <a:pPr>
              <a:spcBef>
                <a:spcPts val="1200"/>
              </a:spcBef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«Наставничество – это, несомненно, дополнительная ответственность за другого. И если для наставляемого польза от общения очевидна, то зачем все это наставнику?</a:t>
            </a:r>
          </a:p>
          <a:p>
            <a:pPr>
              <a:spcBef>
                <a:spcPts val="1200"/>
              </a:spcBef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Для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наставника польза наставничества может заключаться в систематизации имеющегося опыта, развитии навыков управления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,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возможности увидеть новые пути решения типовых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задач.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Наставничество способствует взаимному обучению.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Наставничество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повышает степень доверия коллег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и открывает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перспективы карьерного роста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»</a:t>
            </a:r>
          </a:p>
          <a:p>
            <a:pPr marL="1257300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 pitchFamily="34" charset="0"/>
            </a:endParaRPr>
          </a:p>
          <a:p>
            <a:pPr marL="1257300"/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</a:rPr>
              <a:t>Пуртова Светлана Александровна,</a:t>
            </a:r>
            <a:r>
              <a:rPr lang="ru-RU" sz="1100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</a:rPr>
              <a:t/>
            </a:r>
            <a:br>
              <a:rPr lang="ru-RU" sz="1100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</a:rPr>
              <a:t>педагог дополнительного образования</a:t>
            </a:r>
            <a:br>
              <a:rPr lang="ru-RU" sz="1000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000" dirty="0" err="1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</a:rPr>
              <a:t>ЦРТДиЮ</a:t>
            </a:r>
            <a:r>
              <a:rPr lang="ru-RU" sz="1000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</a:rPr>
              <a:t> «Заельцовский»</a:t>
            </a:r>
            <a:endParaRPr lang="ru-RU" sz="1000" dirty="0">
              <a:solidFill>
                <a:schemeClr val="bg1">
                  <a:lumMod val="65000"/>
                </a:schemeClr>
              </a:solidFill>
              <a:latin typeface="AG Opus-Bold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9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861983"/>
            <a:ext cx="5041255" cy="20741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3216" y="53585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НАСТАВНИЧЕСТВО КАК ИНСТРУМЕНТ</a:t>
            </a:r>
            <a:br>
              <a:rPr lang="ru-RU" sz="24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КОПРОТАТИВНОГО ОБУЧЕНИЯ</a:t>
            </a:r>
            <a:br>
              <a:rPr lang="ru-RU" sz="24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2400" b="1" dirty="0" err="1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ЦРТДиЮ</a:t>
            </a:r>
            <a:r>
              <a:rPr lang="ru-RU" sz="24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«ЗАЕЛЬЦОВСКИЙ»</a:t>
            </a:r>
          </a:p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ru-RU" sz="1400" b="1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Пак Ирина Александровна,</a:t>
            </a:r>
            <a:br>
              <a:rPr lang="ru-RU" sz="1400" b="1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методист МБУДО «</a:t>
            </a:r>
            <a:r>
              <a:rPr lang="ru-RU" sz="1400" b="1" dirty="0" err="1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ЦРТДиЮ</a:t>
            </a:r>
            <a:r>
              <a:rPr lang="ru-RU" sz="1400" b="1" dirty="0" smtClean="0">
                <a:solidFill>
                  <a:schemeClr val="bg1">
                    <a:lumMod val="65000"/>
                  </a:schemeClr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«Заельцовский»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0825" y="3344793"/>
            <a:ext cx="45940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Муниципальное бюджетное учреждение</a:t>
            </a:r>
            <a:br>
              <a:rPr lang="ru-RU" sz="14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дополнительного образования города Новосибирска</a:t>
            </a:r>
          </a:p>
          <a:p>
            <a:pPr algn="r"/>
            <a:r>
              <a:rPr lang="ru-RU" sz="14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«Центр развития творчества детей и юношества «Заельцовский»</a:t>
            </a:r>
          </a:p>
          <a:p>
            <a:pPr algn="r"/>
            <a:endParaRPr lang="ru-RU" sz="1400" b="1" dirty="0" smtClean="0">
              <a:solidFill>
                <a:srgbClr val="0070C0"/>
              </a:solidFill>
              <a:latin typeface="AG Opus-Bold" panose="020BE200000000000000" pitchFamily="34" charset="0"/>
            </a:endParaRPr>
          </a:p>
          <a:p>
            <a:pPr algn="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улица Дуси Ковальчук, дом 67</a:t>
            </a:r>
          </a:p>
          <a:p>
            <a:pPr algn="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2259525</a:t>
            </a:r>
          </a:p>
          <a:p>
            <a:pPr algn="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  <a:hlinkClick r:id="rId3"/>
              </a:rPr>
              <a:t>crtduzaelcovka.edusite.ru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 pitchFamily="34" charset="0"/>
            </a:endParaRPr>
          </a:p>
          <a:p>
            <a:pPr algn="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  <a:hlinkClick r:id="rId4"/>
              </a:rPr>
              <a:t>udocenter@mail.ru</a:t>
            </a: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 pitchFamily="34" charset="0"/>
            </a:endParaRPr>
          </a:p>
          <a:p>
            <a:pPr algn="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2255179</a:t>
            </a:r>
          </a:p>
          <a:p>
            <a:pPr algn="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Ресурсный центр</a:t>
            </a:r>
          </a:p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  <a:hlinkClick r:id="rId5"/>
              </a:rPr>
              <a:t>resyrscentr@mail.ru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 pitchFamily="34" charset="0"/>
            </a:endParaRPr>
          </a:p>
          <a:p>
            <a:pPr algn="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Центр досуга</a:t>
            </a:r>
          </a:p>
          <a:p>
            <a:pPr algn="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  <a:hlinkClick r:id="rId6"/>
              </a:rPr>
              <a:t>centrdosuga306@gmail.com</a:t>
            </a: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67544" y="2852936"/>
            <a:ext cx="8208912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67544" y="2924944"/>
            <a:ext cx="8208912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38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3" b="4653"/>
          <a:stretch/>
        </p:blipFill>
        <p:spPr>
          <a:xfrm>
            <a:off x="243340" y="260350"/>
            <a:ext cx="4229875" cy="3057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9" b="3916"/>
          <a:stretch/>
        </p:blipFill>
        <p:spPr>
          <a:xfrm>
            <a:off x="4663439" y="3543299"/>
            <a:ext cx="4240985" cy="3054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0" b="3658"/>
          <a:stretch/>
        </p:blipFill>
        <p:spPr>
          <a:xfrm>
            <a:off x="243341" y="3543299"/>
            <a:ext cx="4223884" cy="3054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t="2726" r="1443" b="-255"/>
          <a:stretch/>
        </p:blipFill>
        <p:spPr>
          <a:xfrm>
            <a:off x="4707587" y="260349"/>
            <a:ext cx="4190179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620688"/>
            <a:ext cx="8642350" cy="3144837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ЗАНЯТИЕ:</a:t>
            </a:r>
            <a:b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СОВРЕМЕННОСТЬ</a:t>
            </a:r>
            <a:r>
              <a:rPr lang="ru-RU" sz="58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58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58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 </a:t>
            </a:r>
            <a: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МАСТЕРСТВО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cademy" pitchFamily="2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0825" y="4129396"/>
            <a:ext cx="8642350" cy="19869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ПРОФЕССИОНАЛЬНЫЙ  КОНКУРС</a:t>
            </a:r>
            <a:b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ПЕДАГОГОВ ДОПОЛНИТЕЛЬНОГО  ОБРАЗОВАНИЯ</a:t>
            </a:r>
            <a:b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ЦРТДиЮ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  «ЗАЕЛЬЦОВСКИЙ</a:t>
            </a:r>
            <a:r>
              <a:rPr lang="ru-RU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>»»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  <a:t/>
            </a:r>
            <a:b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cademy" pitchFamily="2" charset="0"/>
              </a:rPr>
            </a:br>
            <a:r>
              <a:rPr lang="ru-RU" sz="2200" dirty="0" smtClean="0">
                <a:solidFill>
                  <a:schemeClr val="bg1">
                    <a:lumMod val="65000"/>
                  </a:schemeClr>
                </a:solidFill>
                <a:latin typeface="Academy" pitchFamily="2" charset="0"/>
              </a:rPr>
              <a:t/>
            </a:r>
            <a:br>
              <a:rPr lang="ru-RU" sz="2200" dirty="0" smtClean="0">
                <a:solidFill>
                  <a:schemeClr val="bg1">
                    <a:lumMod val="65000"/>
                  </a:schemeClr>
                </a:solidFill>
                <a:latin typeface="Academy" pitchFamily="2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проводится с 2021-2022 учебного года</a:t>
            </a:r>
            <a:endParaRPr lang="ru-RU" sz="2000" b="1" dirty="0">
              <a:solidFill>
                <a:srgbClr val="0070C0"/>
              </a:solidFill>
              <a:latin typeface="AG Opus-Bold" panose="020BE200000000000000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3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5" y="260350"/>
            <a:ext cx="28050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19671" y="2021934"/>
            <a:ext cx="7273503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ЦЕЛЬ 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Содействие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непрерывному профессиональному развитию, творческому росту и взаимодействию педагогов дополнительного образования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ЦРТДиЮ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 «Заельцовский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»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36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ЗАДАЧИ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совершенствовать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профессиональное мастерство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ПДО;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стимулировать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методическую активность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ПДО;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содействовать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новым формам педагогического наставничества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в учреждении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, выявлять внутренних экспертов;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выявлять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лучшие педагогические практики обучения 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воспитания детей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.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36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ЭТАПЫ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I этап (подготовительный) –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октябрь/март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II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этап (основной)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– апрель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III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этап (итоговый) –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май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AG Opus-Bold" panose="020BE200000000000000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9" t="622" r="9716" b="259"/>
          <a:stretch/>
        </p:blipFill>
        <p:spPr>
          <a:xfrm>
            <a:off x="5158063" y="256052"/>
            <a:ext cx="1174876" cy="1762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 r="2683"/>
          <a:stretch/>
        </p:blipFill>
        <p:spPr>
          <a:xfrm>
            <a:off x="6438308" y="260350"/>
            <a:ext cx="1171574" cy="1757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35" r="5556" b="-135"/>
          <a:stretch/>
        </p:blipFill>
        <p:spPr>
          <a:xfrm>
            <a:off x="7715250" y="260348"/>
            <a:ext cx="1177923" cy="1766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5" t="329" r="11615" b="-329"/>
          <a:stretch/>
        </p:blipFill>
        <p:spPr>
          <a:xfrm>
            <a:off x="3878305" y="260350"/>
            <a:ext cx="1174389" cy="176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4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5" y="260807"/>
            <a:ext cx="2805000" cy="3959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6" r="12950"/>
          <a:stretch/>
        </p:blipFill>
        <p:spPr>
          <a:xfrm>
            <a:off x="6436040" y="262533"/>
            <a:ext cx="1174440" cy="1761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3" r="15333"/>
          <a:stretch/>
        </p:blipFill>
        <p:spPr>
          <a:xfrm>
            <a:off x="7723994" y="270423"/>
            <a:ext cx="1169180" cy="17537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r="35630"/>
          <a:stretch/>
        </p:blipFill>
        <p:spPr>
          <a:xfrm>
            <a:off x="3862388" y="265560"/>
            <a:ext cx="1172422" cy="17586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6" r="12076" b="13777"/>
          <a:stretch/>
        </p:blipFill>
        <p:spPr>
          <a:xfrm>
            <a:off x="5148324" y="262890"/>
            <a:ext cx="1174202" cy="17613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9671" y="2021934"/>
            <a:ext cx="7273503" cy="47766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ru-RU" sz="1200" dirty="0" smtClean="0">
              <a:solidFill>
                <a:srgbClr val="0070C0"/>
              </a:solidFill>
              <a:latin typeface="AG Opus-Bold" panose="020BE200000000000000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КРИТЕРИИ ОЦЕНКИ</a:t>
            </a:r>
            <a:br>
              <a:rPr lang="ru-RU" sz="36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36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конкурсного занятия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Font typeface="+mj-lt"/>
              <a:buAutoNum type="arabicPeriod" startAt="9"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Включенность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педагога-наставника в совместную</a:t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творческую работу</a:t>
            </a:r>
          </a:p>
          <a:p>
            <a:pPr marL="538163" lvl="1" indent="-182563">
              <a:spcBef>
                <a:spcPts val="600"/>
              </a:spcBef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Педагог-наставник организует совместную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работу:</a:t>
            </a:r>
          </a:p>
          <a:p>
            <a:pPr marL="538163" lvl="2" indent="-182563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по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разработке идеи, сценария и технологической карты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занятия;</a:t>
            </a:r>
          </a:p>
          <a:p>
            <a:pPr marL="538163" lvl="2" indent="-182563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по осуществлению репетиционного процесса;</a:t>
            </a:r>
          </a:p>
          <a:p>
            <a:pPr marL="538163" lvl="2" indent="-182563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по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подготовке самоанализа проведенного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занятия;</a:t>
            </a:r>
          </a:p>
          <a:p>
            <a:pPr marL="355600" lvl="1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Допускается участие педагога-наставника в демонстрации занятия в качестве технического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помощника.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Font typeface="+mj-lt"/>
              <a:buAutoNum type="arabicPeriod" startAt="10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Методическое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комментирование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педагога-наставника</a:t>
            </a:r>
          </a:p>
          <a:p>
            <a:pPr marL="538163" indent="-182563">
              <a:spcBef>
                <a:spcPts val="600"/>
              </a:spcBef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Методическое комментирование включает в себя</a:t>
            </a:r>
          </a:p>
          <a:p>
            <a:pPr marL="538163" indent="-182563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анализ  достигнутых результатов,</a:t>
            </a:r>
          </a:p>
          <a:p>
            <a:pPr marL="538163" indent="-182563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удовлетворенности обучающихся,</a:t>
            </a:r>
          </a:p>
          <a:p>
            <a:pPr marL="538163" indent="-182563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оценку совместной деятельности с педагогом-конкурсантом,</a:t>
            </a:r>
          </a:p>
          <a:p>
            <a:pPr marL="538163" indent="-182563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 Opus-Bold" panose="020BE200000000000000" pitchFamily="34" charset="0"/>
              </a:rPr>
              <a:t>собственного участия при подготовки занятия.</a:t>
            </a:r>
          </a:p>
        </p:txBody>
      </p:sp>
    </p:spTree>
    <p:extLst>
      <p:ext uri="{BB962C8B-B14F-4D97-AF65-F5344CB8AC3E}">
        <p14:creationId xmlns:p14="http://schemas.microsoft.com/office/powerpoint/2010/main" val="322398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402689"/>
            <a:ext cx="7632848" cy="76633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657041"/>
            <a:ext cx="8642350" cy="3543919"/>
          </a:xfr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ЗАНЯТИЕ:</a:t>
            </a:r>
            <a:b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СОВРЕМЕННОСТЬ</a:t>
            </a:r>
            <a:r>
              <a:rPr lang="ru-RU" sz="58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58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5800" b="1" dirty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 </a:t>
            </a:r>
            <a: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МАСТЕРСТВО</a:t>
            </a:r>
            <a:br>
              <a:rPr lang="ru-RU" sz="5800" b="1" dirty="0" smtClean="0">
                <a:solidFill>
                  <a:srgbClr val="0070C0"/>
                </a:solidFill>
                <a:latin typeface="AG Opus-Bold" panose="020BE200000000000000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2021-2022 учебный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год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cadem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1698">
            <a:off x="1966461" y="2037319"/>
            <a:ext cx="5211078" cy="36477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9144000" cy="892552"/>
          </a:xfr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«МИР ЗВУКОВ»</a:t>
            </a:r>
            <a:r>
              <a:rPr lang="ru-RU" sz="2800" b="1" dirty="0" smtClean="0">
                <a:latin typeface="AG Opus-Bold" panose="020BE200000000000000" pitchFamily="34" charset="0"/>
              </a:rPr>
              <a:t/>
            </a:r>
            <a:br>
              <a:rPr lang="ru-RU" sz="2800" b="1" dirty="0" smtClean="0">
                <a:latin typeface="AG Opus-Bold" panose="020BE200000000000000" pitchFamily="34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МУЗЫКАЛЬНОЕ ЗАНЯТИЕ В ШКОЛЕ РАННЕГО  РАЗВИТИЯ «ДОРАСТЁМ </a:t>
            </a:r>
            <a:r>
              <a:rPr lang="ru-RU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ДО НЕБА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G Opus-Bold" panose="020BE200000000000000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 r="5768"/>
          <a:stretch/>
        </p:blipFill>
        <p:spPr>
          <a:xfrm>
            <a:off x="6144567" y="1549471"/>
            <a:ext cx="2748608" cy="41837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r="1"/>
          <a:stretch/>
        </p:blipFill>
        <p:spPr>
          <a:xfrm>
            <a:off x="252412" y="1549471"/>
            <a:ext cx="2735263" cy="4182365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252413" y="5889466"/>
            <a:ext cx="2735263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ИНГАТЕНКО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Алёна Анатольевна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6157913" y="5876900"/>
            <a:ext cx="2735262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АНДРИЕВСКАЯ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Ирина </a:t>
            </a:r>
            <a:r>
              <a:rPr lang="ru-RU" sz="1600" dirty="0">
                <a:solidFill>
                  <a:srgbClr val="0070C0"/>
                </a:solidFill>
                <a:latin typeface="AG Opus-Bold" panose="020BE200000000000000" pitchFamily="34" charset="0"/>
              </a:rPr>
              <a:t>В</a:t>
            </a:r>
            <a:r>
              <a:rPr lang="ru-RU" sz="16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ладимировна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0667" t="18327" r="14733" b="32838"/>
          <a:stretch/>
        </p:blipFill>
        <p:spPr bwMode="auto">
          <a:xfrm>
            <a:off x="3355182" y="1124744"/>
            <a:ext cx="2433637" cy="172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491" t="14881" r="4879" b="15736"/>
          <a:stretch/>
        </p:blipFill>
        <p:spPr bwMode="auto">
          <a:xfrm>
            <a:off x="3348038" y="4869650"/>
            <a:ext cx="2447925" cy="172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6925" t="15685" r="14182" b="16306"/>
          <a:stretch/>
        </p:blipFill>
        <p:spPr bwMode="auto">
          <a:xfrm>
            <a:off x="3355182" y="2997197"/>
            <a:ext cx="2433637" cy="172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27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5791">
            <a:off x="2175373" y="2037910"/>
            <a:ext cx="5211078" cy="36477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9144000" cy="892552"/>
          </a:xfr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«НЕПОВТОРИМЫЙ ОБРАЗ»</a:t>
            </a:r>
            <a:r>
              <a:rPr lang="ru-RU" sz="2800" b="1" dirty="0" smtClean="0">
                <a:latin typeface="AG Opus-Bold" panose="020BE200000000000000" pitchFamily="34" charset="0"/>
              </a:rPr>
              <a:t/>
            </a:r>
            <a:br>
              <a:rPr lang="ru-RU" sz="2800" b="1" dirty="0" smtClean="0">
                <a:latin typeface="AG Opus-Bold" panose="020BE200000000000000" pitchFamily="34" charset="0"/>
              </a:rPr>
            </a:br>
            <a:r>
              <a:rPr lang="ru-RU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/>
            </a:r>
            <a:b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</a:b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 Opus-Bold" panose="020BE200000000000000" pitchFamily="34" charset="0"/>
              </a:rPr>
              <a:t>ЗАНЯТИЕ ПО ДИЗАЙНУ ОДЕЖДЫ В ДИЗАЙН-СТУДИИ «КВИЛТ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AG Opus-Bold" panose="020BE200000000000000" pitchFamily="34" charset="0"/>
              </a:rPr>
              <a:t>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G Opus-Bold" panose="020BE200000000000000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707" r="1587" b="707"/>
          <a:stretch/>
        </p:blipFill>
        <p:spPr>
          <a:xfrm>
            <a:off x="6144567" y="1556544"/>
            <a:ext cx="2748608" cy="41767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778" r="1430"/>
          <a:stretch/>
        </p:blipFill>
        <p:spPr>
          <a:xfrm>
            <a:off x="228006" y="1556544"/>
            <a:ext cx="2735263" cy="4176711"/>
          </a:xfrm>
          <a:prstGeom prst="rect">
            <a:avLst/>
          </a:prstGeom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228007" y="5889466"/>
            <a:ext cx="2735263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ЕРМАКОВА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Ксения Сергеевна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6144566" y="5876900"/>
            <a:ext cx="2748609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ПУРТОВА</a:t>
            </a:r>
            <a: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G Opus-Bold" panose="020BE200000000000000" pitchFamily="34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AG Opus-Bold" panose="020BE200000000000000" pitchFamily="34" charset="0"/>
              </a:rPr>
              <a:t>Светлана Александровна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791" t="16908" r="10373" b="18823"/>
          <a:stretch/>
        </p:blipFill>
        <p:spPr bwMode="auto">
          <a:xfrm>
            <a:off x="3348038" y="1126322"/>
            <a:ext cx="2447925" cy="172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32110" t="16274" r="3165" b="30506"/>
          <a:stretch/>
        </p:blipFill>
        <p:spPr bwMode="auto">
          <a:xfrm>
            <a:off x="3348038" y="2997788"/>
            <a:ext cx="2447925" cy="172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26930" t="21078" r="2660" b="15706"/>
          <a:stretch/>
        </p:blipFill>
        <p:spPr bwMode="auto">
          <a:xfrm>
            <a:off x="3348038" y="4869255"/>
            <a:ext cx="2447925" cy="172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9501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186</Words>
  <Application>Microsoft Office PowerPoint</Application>
  <PresentationFormat>Экран (4:3)</PresentationFormat>
  <Paragraphs>84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Verdana</vt:lpstr>
      <vt:lpstr>Academy</vt:lpstr>
      <vt:lpstr>AG Opus-Bold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ЗАНЯТИЕ: СОВРЕМЕННОСТЬ И  МАСТЕРСТВО</vt:lpstr>
      <vt:lpstr>Презентация PowerPoint</vt:lpstr>
      <vt:lpstr>Презентация PowerPoint</vt:lpstr>
      <vt:lpstr>ЗАНЯТИЕ: СОВРЕМЕННОСТЬ И  МАСТЕРСТВО 2021-2022 учебный год</vt:lpstr>
      <vt:lpstr>«МИР ЗВУКОВ»    МУЗЫКАЛЬНОЕ ЗАНЯТИЕ В ШКОЛЕ РАННЕГО  РАЗВИТИЯ «ДОРАСТЁМ ДО НЕБА»</vt:lpstr>
      <vt:lpstr>«НЕПОВТОРИМЫЙ ОБРАЗ»    ЗАНЯТИЕ ПО ДИЗАЙНУ ОДЕЖДЫ В ДИЗАЙН-СТУДИИ «КВИЛТ»</vt:lpstr>
      <vt:lpstr>«ПРИРОДА ДВИЖЕНИЯ»    ЗАНЯТИЕ  ПО  СОВРЕМЕННОЙ ХОРЕОГРАФИИ В СТУДИИ СОВРЕМЕННОГО ТАНЦА «XXI ВЕК»</vt:lpstr>
      <vt:lpstr>«БРАСЛЕТ В ТЕХНИКЕ НЕРИКОМИ»    ЗАНЯТИЕ ПО  КЕРАМИКЕ В СТУДИИ КЕРАМИКИ «СКИФ»</vt:lpstr>
      <vt:lpstr>ЗАНЯТИЕ: СОВРЕМЕННОСТЬ И  МАСТЕРСТВО 2022-2023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90</cp:revision>
  <cp:lastPrinted>2023-03-27T09:42:53Z</cp:lastPrinted>
  <dcterms:created xsi:type="dcterms:W3CDTF">2023-03-17T05:14:23Z</dcterms:created>
  <dcterms:modified xsi:type="dcterms:W3CDTF">2023-11-20T11:47:14Z</dcterms:modified>
</cp:coreProperties>
</file>