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295" r:id="rId11"/>
    <p:sldId id="304" r:id="rId12"/>
    <p:sldId id="305" r:id="rId13"/>
    <p:sldId id="307" r:id="rId14"/>
    <p:sldId id="311" r:id="rId15"/>
    <p:sldId id="306" r:id="rId16"/>
    <p:sldId id="277" r:id="rId17"/>
    <p:sldId id="296" r:id="rId18"/>
    <p:sldId id="308" r:id="rId19"/>
    <p:sldId id="278" r:id="rId20"/>
    <p:sldId id="281" r:id="rId21"/>
    <p:sldId id="309" r:id="rId22"/>
    <p:sldId id="310" r:id="rId23"/>
    <p:sldId id="301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>
        <p:scale>
          <a:sx n="100" d="100"/>
          <a:sy n="100" d="100"/>
        </p:scale>
        <p:origin x="-48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183F9-E609-467B-85B6-CA10AA9E4161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E03F-D796-44B4-B282-6E9BDBC09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E03F-D796-44B4-B282-6E9BDBC098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FB9D2D-ACA0-4CEB-A1EB-F21587F88B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748234"/>
            <a:ext cx="5129226" cy="1752600"/>
          </a:xfrm>
        </p:spPr>
        <p:txBody>
          <a:bodyPr>
            <a:normAutofit fontScale="92500" lnSpcReduction="20000"/>
          </a:bodyPr>
          <a:lstStyle/>
          <a:p>
            <a:pPr indent="1797050" algn="l">
              <a:lnSpc>
                <a:spcPct val="120000"/>
              </a:lnSpc>
            </a:pPr>
            <a:r>
              <a:rPr lang="ru-RU" sz="2000" dirty="0" smtClean="0"/>
              <a:t>Букарева Н.Н.,</a:t>
            </a:r>
          </a:p>
          <a:p>
            <a:pPr indent="1797050" algn="l">
              <a:lnSpc>
                <a:spcPct val="120000"/>
              </a:lnSpc>
            </a:pPr>
            <a:r>
              <a:rPr lang="ru-RU" dirty="0" smtClean="0"/>
              <a:t>начальник</a:t>
            </a:r>
          </a:p>
          <a:p>
            <a:pPr marL="1787525" indent="9525" algn="l">
              <a:lnSpc>
                <a:spcPct val="120000"/>
              </a:lnSpc>
            </a:pPr>
            <a:r>
              <a:rPr lang="ru-RU" dirty="0" smtClean="0"/>
              <a:t>отдела по работе со школьными музеями </a:t>
            </a:r>
          </a:p>
          <a:p>
            <a:pPr indent="1797050" algn="l">
              <a:lnSpc>
                <a:spcPct val="120000"/>
              </a:lnSpc>
            </a:pPr>
            <a:r>
              <a:rPr lang="ru-RU" dirty="0" err="1" smtClean="0"/>
              <a:t>ГЦФКиС«Виктория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7429552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 результатах работы музеев образовательных учреждений в 2014/2015 учебном году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школа «Юный экскурсовод»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572264" y="2071678"/>
            <a:ext cx="2357454" cy="12144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51 группа,  </a:t>
            </a:r>
          </a:p>
          <a:p>
            <a:pPr>
              <a:buNone/>
            </a:pPr>
            <a:r>
              <a:rPr lang="ru-RU" dirty="0" smtClean="0"/>
              <a:t>765 учащихся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Наталья Николаевна\Documents\Downloads\DSC011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357563"/>
            <a:ext cx="4000527" cy="30003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Наталья Николаевна\Documents\Downloads\фото0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089537"/>
            <a:ext cx="4357718" cy="326828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14287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2014/2015 учебный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конкурсы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01960"/>
            <a:ext cx="8503920" cy="37416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Экскурсовод школьного музея;</a:t>
            </a:r>
          </a:p>
          <a:p>
            <a:r>
              <a:rPr lang="ru-RU" sz="4000" dirty="0" err="1" smtClean="0"/>
              <a:t>Фотовзгляд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098" name="Picture 2" descr="E:\ФОТО_Конкурс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1"/>
            <a:ext cx="4429156" cy="29527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1116134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Портфолио экскурсовода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Мастер-класс  «Памяти павших будем достойны» 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786058"/>
            <a:ext cx="87154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 жюри: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Шихваргер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Григорий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Авраамович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Заслуженный учитель РФ, заместитель директора по УВР городского центра физической культуры и спорта «Виктория»,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Мжельская Татьяна Владимировна,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кандидат исторических наук, доцент Новосибирского государственного педагогического университета,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Букарева Наталья Николаевна,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начальник отдела школьных музеев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ГЦФКиС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«Виктория»,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Благодарова Светлана Анатольевна,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методист отдела школьных музеев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ГЦФКиС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«Виктория»,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Костюркина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Ирина Валерьевна,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ведущий методист Городского Центра истории Новосибирской книги, директор экскурсионного центра «Созвездие близнецов»,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Кузменкина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Людмила Анатольевна,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методист информационно-издательского отдела МКОУ ДОВ ГЦИ «Эгида».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714488"/>
            <a:ext cx="721523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Arial" pitchFamily="34" charset="0"/>
              </a:rPr>
              <a:t>МАОУ Гимназия № 12, 16;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Arial" pitchFamily="34" charset="0"/>
              </a:rPr>
              <a:t>МБОУ СОШ № 34, 40, 49, 57, 80, 96, 129, 160, 168, 195.</a:t>
            </a:r>
          </a:p>
        </p:txBody>
      </p:sp>
      <p:pic>
        <p:nvPicPr>
          <p:cNvPr id="5" name="Picture 1" descr="E:\ФОТО_Конкурс\0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14285"/>
          <a:stretch>
            <a:fillRect/>
          </a:stretch>
        </p:blipFill>
        <p:spPr bwMode="auto">
          <a:xfrm>
            <a:off x="5143504" y="3571895"/>
            <a:ext cx="3673961" cy="28575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3010" name="Picture 2" descr="E:\ФОТО_Конкурс\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0" y="3786190"/>
            <a:ext cx="4286248" cy="28574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талья Николаевна\Documents\Фото\мероприятия отдела музеев\Экскурсовод школьного музея\2014-2015\фото финал\IMG_2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4143401"/>
            <a:ext cx="3428992" cy="228599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31172" y="1500174"/>
            <a:ext cx="1484166" cy="6429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  <a:p>
            <a:endParaRPr lang="ru-RU" dirty="0"/>
          </a:p>
        </p:txBody>
      </p:sp>
      <p:pic>
        <p:nvPicPr>
          <p:cNvPr id="1027" name="Picture 3" descr="C:\Users\Наталья Николаевна\Documents\Фото\мероприятия отдела музеев\Экскурсовод школьного музея\2014-2015\фото финал\IMG_244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786214" cy="252414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Наталья Николаевна\Documents\Фото\мероприятия отдела музеев\Экскурсовод школьного музея\2014-2015\фото финал\IMG_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34" y="2000240"/>
            <a:ext cx="3929058" cy="26193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Наталья Николаевна\Documents\Фото\мероприятия отдела музеев\Экскурсовод школьного музея\2014-2015\фото финал\IMG_261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14818"/>
            <a:ext cx="3714744" cy="24764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127108" cy="6160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357430"/>
            <a:ext cx="8429684" cy="3477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12-14 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место, приз зрительских симпатий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Заречный Егор, МБОУ СОШ № 49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Наркеева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Нуриза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МБОУ СОШ № 129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Воевода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Аурика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МАОУ Гимназия № 12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Прохоренкова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Анастасия, МБОУ СОШ № 34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15-17 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Бондарчук Алина, МБОУ СОШ № 80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Яхонтова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Анна, МБОУ СОШ № 40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Халбаева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Джамиля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МБОУ СОШ № 86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3E6D8C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 место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Акулова Екатерина, МБОУ СОШ № 195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конкурс «</a:t>
            </a:r>
            <a:r>
              <a:rPr lang="ru-RU" dirty="0" err="1" smtClean="0"/>
              <a:t>Фотовзгляд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928802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6D8C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Цели и задачи конкурса: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Создание условий для развития и поддержки творчества педагогов в данном виде деятельности, активизация деятельности школьных музеев, привлечение к ним внимания широкого круга школьников, педагогов, государственных музеев и общественных организаций.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Научно-практические конференции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786874" cy="2786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Научно-практическая конференция для руководителей музеев образовательных учреждений;</a:t>
            </a:r>
          </a:p>
          <a:p>
            <a:pPr lvl="0"/>
            <a:r>
              <a:rPr lang="ru-RU" sz="2800" b="1" dirty="0" smtClean="0"/>
              <a:t>Научно-практическая конференция школьников «НОУ «Сибирь», секция «Музеология».</a:t>
            </a:r>
            <a:endParaRPr lang="ru-RU" sz="2800" dirty="0" smtClean="0"/>
          </a:p>
          <a:p>
            <a:endParaRPr lang="ru-RU" sz="1600" dirty="0"/>
          </a:p>
        </p:txBody>
      </p:sp>
      <p:pic>
        <p:nvPicPr>
          <p:cNvPr id="17409" name="Picture 1" descr="C:\Users\Наталья Николаевна\Documents\Фото\мероприятия отдела музеев\НПК руководителей\конференция 2015\248A2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3393271" cy="22621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410" name="Picture 2" descr="C:\Users\Наталья Николаевна\Documents\Фото\мероприятия отдела музеев\НПК школьников НОУ Сибирь\2015 Центр Новосибирской книги\DSC05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68372"/>
            <a:ext cx="3000396" cy="22502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1438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Научно-практическая конференция руководителей школьных музеев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3505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Дата проведения конференции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4.02.2016 года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</a:p>
        </p:txBody>
      </p:sp>
      <p:pic>
        <p:nvPicPr>
          <p:cNvPr id="1026" name="Picture 2" descr="C:\Users\Наталья Николаевна\Documents\Фото\мероприятия отдела музеев\НПК руководителей\конференция 2014\IMG_98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2" y="3643314"/>
            <a:ext cx="3929058" cy="26193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5014753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Статьи</a:t>
            </a:r>
            <a:r>
              <a:rPr lang="ru-RU" sz="2400" dirty="0" smtClean="0"/>
              <a:t> принимаются в печатном и электронном вариантах до 01.02.2016 года</a:t>
            </a:r>
            <a:endParaRPr lang="ru-RU" sz="2400" dirty="0"/>
          </a:p>
        </p:txBody>
      </p:sp>
      <p:pic>
        <p:nvPicPr>
          <p:cNvPr id="1027" name="Picture 3" descr="C:\Users\Наталья Николаевна\Documents\Фото\мероприятия отдела музеев\НПК руководителей\конференция 2014\IMG_98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2923" y="1500174"/>
            <a:ext cx="3845357" cy="321702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 школьников «НОУ «Сибирь»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000240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«Золотая лига»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Кобзарь Андрей, Макаров Тимур, 9 класс, МБОУ СОШ № 40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руководитель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Черновина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О. 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Лауреаты: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Голованова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Дарья, 9 класс, МБОУ СОШ № 57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руководитель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Голованова Е.Н.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Власова Полина, 10 класс, МАОУ Гимназия № 16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уководитель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Домбровская Н.Ю.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Сакина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Татьяна, 10 класс, МБОУ СОШ № 196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уководитель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Безменова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Е.В.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Крепких Кирилл, 10 класс, МБОУ СОШ № 47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уководитель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Буякова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Н.И.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16430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Городские массовые дела </a:t>
            </a:r>
            <a:br>
              <a:rPr lang="ru-RU" sz="2400" b="1" dirty="0" smtClean="0"/>
            </a:br>
            <a:r>
              <a:rPr lang="ru-RU" sz="2400" b="1" dirty="0" smtClean="0"/>
              <a:t>отдела по работе со школьными музеями </a:t>
            </a:r>
            <a:br>
              <a:rPr lang="ru-RU" sz="2400" b="1" dirty="0" smtClean="0"/>
            </a:br>
            <a:r>
              <a:rPr lang="ru-RU" sz="2400" b="1" dirty="0" err="1" smtClean="0"/>
              <a:t>ГЦФКиС</a:t>
            </a:r>
            <a:r>
              <a:rPr lang="ru-RU" sz="2400" b="1" dirty="0" smtClean="0"/>
              <a:t> «Виктория»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45720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совещание для руководителей музеев образовательных учреждений, </a:t>
            </a:r>
          </a:p>
          <a:p>
            <a:r>
              <a:rPr lang="ru-RU" sz="2400" b="1" dirty="0" smtClean="0"/>
              <a:t>конкурс «Экскурсовод школьного музея»,</a:t>
            </a:r>
          </a:p>
          <a:p>
            <a:r>
              <a:rPr lang="ru-RU" sz="2400" b="1" dirty="0" smtClean="0"/>
              <a:t>2 научно–практических конференции: для руководителей музеев ОУ и для учащихся «НОУ «Сибирь», </a:t>
            </a:r>
          </a:p>
          <a:p>
            <a:r>
              <a:rPr lang="ru-RU" sz="2400" b="1" dirty="0" smtClean="0"/>
              <a:t>конкурс «</a:t>
            </a:r>
            <a:r>
              <a:rPr lang="ru-RU" sz="2400" b="1" dirty="0" err="1" smtClean="0"/>
              <a:t>Фотовзгляд</a:t>
            </a:r>
            <a:r>
              <a:rPr lang="ru-RU" sz="2400" b="1" dirty="0" smtClean="0"/>
              <a:t>», </a:t>
            </a:r>
          </a:p>
          <a:p>
            <a:r>
              <a:rPr lang="ru-RU" sz="2400" b="1" dirty="0" smtClean="0"/>
              <a:t>Фестиваль музеев.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 школьников «НОУ «Сибирь»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1714488"/>
            <a:ext cx="5500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График проведения НПК школьников:</a:t>
            </a:r>
          </a:p>
          <a:p>
            <a:endParaRPr lang="ru-RU" sz="2400" dirty="0" smtClean="0"/>
          </a:p>
          <a:p>
            <a:r>
              <a:rPr lang="ru-RU" sz="2400" dirty="0" smtClean="0"/>
              <a:t>Для 2-4 </a:t>
            </a:r>
            <a:r>
              <a:rPr lang="ru-RU" sz="2400" dirty="0" err="1" smtClean="0"/>
              <a:t>кл</a:t>
            </a:r>
            <a:r>
              <a:rPr lang="ru-RU" sz="2400" dirty="0" smtClean="0"/>
              <a:t>. – конец марта 2016 г.;</a:t>
            </a:r>
          </a:p>
          <a:p>
            <a:r>
              <a:rPr lang="ru-RU" sz="2400" dirty="0" smtClean="0"/>
              <a:t>Для 5-8 </a:t>
            </a:r>
            <a:r>
              <a:rPr lang="ru-RU" sz="2400" dirty="0" err="1" smtClean="0"/>
              <a:t>кл</a:t>
            </a:r>
            <a:r>
              <a:rPr lang="ru-RU" sz="2400" dirty="0" smtClean="0"/>
              <a:t>. – после 09.05.2016 г.;</a:t>
            </a:r>
          </a:p>
          <a:p>
            <a:r>
              <a:rPr lang="ru-RU" sz="2400" dirty="0" smtClean="0"/>
              <a:t>Для 9-11 </a:t>
            </a:r>
            <a:r>
              <a:rPr lang="ru-RU" sz="2400" dirty="0" err="1" smtClean="0"/>
              <a:t>кл</a:t>
            </a:r>
            <a:r>
              <a:rPr lang="ru-RU" sz="2400" dirty="0" smtClean="0"/>
              <a:t>. – 11.02.2016 г.</a:t>
            </a:r>
            <a:endParaRPr lang="ru-RU" sz="2400" dirty="0"/>
          </a:p>
        </p:txBody>
      </p:sp>
      <p:pic>
        <p:nvPicPr>
          <p:cNvPr id="1028" name="Picture 4" descr="C:\Documents and Settings\Мама\Рабочий стол\педсовет 2013\2013-09 (сен)\2013-09 (сен)\2013-09 (сен)\сканирование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643050"/>
            <a:ext cx="3071834" cy="21941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Мама\Рабочий стол\педсовет 2013\2013-09 (сен)\2013-09 (сен)\2013-09 (сен)\сканирование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06" y="4061733"/>
            <a:ext cx="5357882" cy="22962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школьных музеев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 мая 2015 года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57161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МБОУ ДОД ДДТ им. А.И. Ефремова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Городской открытый урок </a:t>
            </a:r>
          </a:p>
          <a:p>
            <a:r>
              <a:rPr lang="ru-RU" sz="2400" dirty="0" smtClean="0"/>
              <a:t>«Дети войны»</a:t>
            </a:r>
          </a:p>
        </p:txBody>
      </p:sp>
      <p:pic>
        <p:nvPicPr>
          <p:cNvPr id="44035" name="Picture 3" descr="E:\фестиваль_фото\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285992"/>
            <a:ext cx="4357686" cy="290657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4037" name="Picture 5" descr="E:\фестиваль_фото\0.jpg"/>
          <p:cNvPicPr>
            <a:picLocks noChangeAspect="1" noChangeArrowheads="1"/>
          </p:cNvPicPr>
          <p:nvPr/>
        </p:nvPicPr>
        <p:blipFill>
          <a:blip r:embed="rId3" cstate="print"/>
          <a:srcRect l="8759" r="21167"/>
          <a:stretch>
            <a:fillRect/>
          </a:stretch>
        </p:blipFill>
        <p:spPr bwMode="auto">
          <a:xfrm>
            <a:off x="5500694" y="2571744"/>
            <a:ext cx="3429024" cy="326231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E:\фестиваль_фото\IMG_3789_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59287"/>
            <a:ext cx="3790949" cy="25272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школьных музеев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МБОУ СОШ № 2 - руководитель музея </a:t>
            </a:r>
            <a:r>
              <a:rPr lang="ru-RU" b="1" dirty="0" err="1" smtClean="0"/>
              <a:t>Саванчук</a:t>
            </a:r>
            <a:r>
              <a:rPr lang="ru-RU" b="1" dirty="0" smtClean="0"/>
              <a:t> Л.Е., </a:t>
            </a:r>
          </a:p>
          <a:p>
            <a:r>
              <a:rPr lang="ru-RU" b="1" dirty="0" smtClean="0"/>
              <a:t>МБОУ СОШ № 20 - руководитель музея Попова В.М., </a:t>
            </a:r>
          </a:p>
          <a:p>
            <a:r>
              <a:rPr lang="ru-RU" b="1" dirty="0" smtClean="0"/>
              <a:t>МБОУ СОШ № 49 - руководитель музея Орлова Л.А.,</a:t>
            </a:r>
          </a:p>
          <a:p>
            <a:r>
              <a:rPr lang="ru-RU" b="1" dirty="0" smtClean="0"/>
              <a:t>МБОУ СОШ № 52 - руководитель музея Калинина В.П., </a:t>
            </a:r>
          </a:p>
          <a:p>
            <a:r>
              <a:rPr lang="ru-RU" b="1" dirty="0" smtClean="0"/>
              <a:t>МБОУ СОШ № 92 - руководитель музея Гуляев И.С., </a:t>
            </a:r>
          </a:p>
          <a:p>
            <a:r>
              <a:rPr lang="ru-RU" b="1" dirty="0" smtClean="0"/>
              <a:t>МБОУ СОШ № 129 - руководитель музея </a:t>
            </a:r>
            <a:r>
              <a:rPr lang="ru-RU" b="1" dirty="0" err="1" smtClean="0"/>
              <a:t>Чадова</a:t>
            </a:r>
            <a:r>
              <a:rPr lang="ru-RU" b="1" dirty="0" smtClean="0"/>
              <a:t> Л.В., </a:t>
            </a:r>
          </a:p>
          <a:p>
            <a:r>
              <a:rPr lang="ru-RU" b="1" dirty="0" smtClean="0"/>
              <a:t>МБОУ СОШ № 167  - руководитель музея Смирнова А.В.,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71475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ГЦФКиС</a:t>
            </a:r>
            <a:r>
              <a:rPr lang="ru-RU" b="1" dirty="0" smtClean="0"/>
              <a:t> «Виктория» - педагоги дополнительного образования </a:t>
            </a:r>
            <a:r>
              <a:rPr lang="ru-RU" b="1" dirty="0" err="1" smtClean="0"/>
              <a:t>Гачко</a:t>
            </a:r>
            <a:r>
              <a:rPr lang="ru-RU" b="1" dirty="0" smtClean="0"/>
              <a:t> М.В.,  Благодарова С.А.,.</a:t>
            </a:r>
            <a:endParaRPr lang="ru-RU" dirty="0"/>
          </a:p>
        </p:txBody>
      </p:sp>
      <p:pic>
        <p:nvPicPr>
          <p:cNvPr id="7" name="Picture 4" descr="E:\фестиваль_фото\IMG_3842_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86190"/>
            <a:ext cx="3821899" cy="25479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Паспортизация и </a:t>
            </a:r>
            <a:r>
              <a:rPr lang="ru-RU" b="1" dirty="0" err="1" smtClean="0"/>
              <a:t>перепаспортизация</a:t>
            </a:r>
            <a:r>
              <a:rPr lang="ru-RU" b="1" dirty="0" smtClean="0"/>
              <a:t> музеев образовательных учреждений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75586"/>
            <a:ext cx="85725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Первичная паспортизация: </a:t>
            </a:r>
          </a:p>
          <a:p>
            <a:r>
              <a:rPr lang="ru-RU" sz="2800" dirty="0"/>
              <a:t>7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образовательных учреждений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err="1" smtClean="0"/>
              <a:t>Перепаспортизация</a:t>
            </a:r>
            <a:r>
              <a:rPr lang="ru-RU" sz="2800" b="1" dirty="0" smtClean="0"/>
              <a:t>: </a:t>
            </a:r>
          </a:p>
          <a:p>
            <a:r>
              <a:rPr lang="ru-RU" sz="2800" dirty="0"/>
              <a:t>8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образовательных учреждений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7712"/>
            <a:ext cx="8229600" cy="2725734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 активисты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928802"/>
            <a:ext cx="8858312" cy="42862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Голованова Елена Николаевна, </a:t>
            </a:r>
          </a:p>
          <a:p>
            <a:pPr>
              <a:buNone/>
            </a:pPr>
            <a:r>
              <a:rPr lang="ru-RU" b="1" dirty="0" smtClean="0"/>
              <a:t>						МБОУ СОШ № 57 </a:t>
            </a:r>
          </a:p>
          <a:p>
            <a:r>
              <a:rPr lang="ru-RU" b="1" dirty="0" smtClean="0"/>
              <a:t>Домбровская Наталья Юрьевна, </a:t>
            </a:r>
          </a:p>
          <a:p>
            <a:pPr>
              <a:buNone/>
            </a:pPr>
            <a:r>
              <a:rPr lang="ru-RU" b="1" dirty="0" smtClean="0"/>
              <a:t>						МАОУ Гимназия № 16 </a:t>
            </a:r>
          </a:p>
          <a:p>
            <a:r>
              <a:rPr lang="ru-RU" b="1" dirty="0" err="1" smtClean="0"/>
              <a:t>Буякова</a:t>
            </a:r>
            <a:r>
              <a:rPr lang="ru-RU" b="1" dirty="0" smtClean="0"/>
              <a:t> Наталья Ивановна, </a:t>
            </a:r>
          </a:p>
          <a:p>
            <a:pPr>
              <a:buNone/>
            </a:pPr>
            <a:r>
              <a:rPr lang="ru-RU" b="1" dirty="0" smtClean="0"/>
              <a:t>						МБОУ СОШ № 47 </a:t>
            </a:r>
          </a:p>
          <a:p>
            <a:r>
              <a:rPr lang="ru-RU" b="1" dirty="0" err="1" smtClean="0"/>
              <a:t>Вовченко</a:t>
            </a:r>
            <a:r>
              <a:rPr lang="ru-RU" b="1" dirty="0" smtClean="0"/>
              <a:t> Марина Борисовна, </a:t>
            </a:r>
          </a:p>
          <a:p>
            <a:pPr>
              <a:buNone/>
            </a:pPr>
            <a:r>
              <a:rPr lang="ru-RU" b="1" dirty="0" smtClean="0"/>
              <a:t>						МБОУ СОШ № 87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Сосновская</a:t>
            </a:r>
            <a:r>
              <a:rPr lang="ru-RU" b="1" dirty="0" smtClean="0"/>
              <a:t> Анна Николаевна, </a:t>
            </a:r>
          </a:p>
          <a:p>
            <a:pPr>
              <a:buNone/>
            </a:pPr>
            <a:r>
              <a:rPr lang="ru-RU" b="1" dirty="0" smtClean="0"/>
              <a:t>						МБОУ СОШ № 168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18" y="1571611"/>
          <a:ext cx="8572561" cy="504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2000264"/>
                <a:gridCol w="2000264"/>
                <a:gridCol w="2000264"/>
                <a:gridCol w="1857387"/>
              </a:tblGrid>
              <a:tr h="983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2012/2013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2013/2014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2407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36,1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30,5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27,7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68580" marR="68580" marT="0" marB="0"/>
                </a:tc>
              </a:tr>
              <a:tr h="5495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8.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21,0</a:t>
                      </a:r>
                    </a:p>
                  </a:txBody>
                  <a:tcPr marL="68580" marR="68580" marT="0" marB="0"/>
                </a:tc>
              </a:tr>
              <a:tr h="4207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Средний % по городу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36,0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27,4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29,8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67005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Таблица активности работы музеев ОУ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571613"/>
          <a:ext cx="8572560" cy="500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2143140"/>
                <a:gridCol w="1357322"/>
                <a:gridCol w="1357321"/>
                <a:gridCol w="1428760"/>
                <a:gridCol w="1428760"/>
              </a:tblGrid>
              <a:tr h="10236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Район, округ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Кол-во музеев в районе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Количество призовых мест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2012/2013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2013/2014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643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Результативность работы школьных музеев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музеев ОУ в 4-5мероприятиях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>
            <a:noAutofit/>
          </a:bodyPr>
          <a:lstStyle/>
          <a:p>
            <a:r>
              <a:rPr lang="ru-RU" sz="2600" b="1" u="sng" dirty="0" smtClean="0"/>
              <a:t>Дзержинский район</a:t>
            </a:r>
            <a:r>
              <a:rPr lang="ru-RU" sz="2600" b="1" dirty="0" smtClean="0"/>
              <a:t>: </a:t>
            </a:r>
            <a:r>
              <a:rPr lang="ru-RU" sz="2600" dirty="0" smtClean="0"/>
              <a:t>МБОУ Лицей № 113, МБОУ СОШ № 57, 71, 87, 96.</a:t>
            </a:r>
          </a:p>
          <a:p>
            <a:r>
              <a:rPr lang="ru-RU" sz="2600" b="1" u="sng" dirty="0" smtClean="0"/>
              <a:t>Калининский район</a:t>
            </a:r>
            <a:r>
              <a:rPr lang="ru-RU" sz="2600" b="1" dirty="0" smtClean="0"/>
              <a:t>: </a:t>
            </a:r>
            <a:r>
              <a:rPr lang="ru-RU" sz="2600" dirty="0" smtClean="0"/>
              <a:t>МАОУ Гимназия № 12.</a:t>
            </a:r>
          </a:p>
          <a:p>
            <a:r>
              <a:rPr lang="ru-RU" sz="2600" b="1" u="sng" dirty="0" smtClean="0"/>
              <a:t>Кировский район</a:t>
            </a:r>
            <a:r>
              <a:rPr lang="ru-RU" sz="2600" b="1" dirty="0" smtClean="0"/>
              <a:t>: </a:t>
            </a:r>
            <a:r>
              <a:rPr lang="ru-RU" sz="2600" dirty="0" smtClean="0"/>
              <a:t>МБОУ СОШ № 47, 134, 182, </a:t>
            </a:r>
            <a:r>
              <a:rPr lang="ru-RU" sz="2600" dirty="0" err="1" smtClean="0"/>
              <a:t>д</a:t>
            </a:r>
            <a:r>
              <a:rPr lang="ru-RU" sz="2600" dirty="0" smtClean="0"/>
              <a:t>/с № 425.</a:t>
            </a:r>
          </a:p>
          <a:p>
            <a:r>
              <a:rPr lang="ru-RU" sz="2600" b="1" u="sng" dirty="0" smtClean="0"/>
              <a:t>Ленинский район</a:t>
            </a:r>
            <a:r>
              <a:rPr lang="ru-RU" sz="2600" b="1" dirty="0" smtClean="0"/>
              <a:t>: </a:t>
            </a:r>
            <a:r>
              <a:rPr lang="ru-RU" sz="2600" dirty="0" smtClean="0"/>
              <a:t>МАОУ Гимназия № 16, МБОУ СОШ № 40, 191.</a:t>
            </a:r>
          </a:p>
          <a:p>
            <a:r>
              <a:rPr lang="ru-RU" sz="2600" b="1" u="sng" dirty="0" smtClean="0"/>
              <a:t>Октябрьский район</a:t>
            </a:r>
            <a:r>
              <a:rPr lang="ru-RU" sz="2600" b="1" dirty="0" smtClean="0"/>
              <a:t>: </a:t>
            </a:r>
            <a:r>
              <a:rPr lang="ru-RU" sz="2600" dirty="0" smtClean="0"/>
              <a:t>МБОУ СОШ № 195.</a:t>
            </a:r>
          </a:p>
          <a:p>
            <a:r>
              <a:rPr lang="ru-RU" sz="2600" b="1" u="sng" dirty="0" smtClean="0"/>
              <a:t>Центральный округ</a:t>
            </a:r>
            <a:r>
              <a:rPr lang="ru-RU" sz="2600" b="1" dirty="0" smtClean="0"/>
              <a:t>: </a:t>
            </a:r>
            <a:r>
              <a:rPr lang="ru-RU" sz="2600" dirty="0" smtClean="0"/>
              <a:t>МБОУ СОШ № 168.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участвуют в городских массовых делах отдела по работе со школьными музеями </a:t>
            </a:r>
            <a:r>
              <a:rPr lang="ru-RU" sz="2400" dirty="0" err="1" smtClean="0"/>
              <a:t>ГЦФКиС</a:t>
            </a:r>
            <a:r>
              <a:rPr lang="ru-RU" sz="2400" dirty="0" smtClean="0"/>
              <a:t> «Виктория»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58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Калининский район</a:t>
            </a:r>
            <a:r>
              <a:rPr lang="ru-RU" b="1" dirty="0" smtClean="0"/>
              <a:t>: </a:t>
            </a:r>
            <a:r>
              <a:rPr lang="ru-RU" dirty="0" smtClean="0"/>
              <a:t>МБОУ СОШ № 83, 158 (оба музея), 207.</a:t>
            </a:r>
          </a:p>
          <a:p>
            <a:r>
              <a:rPr lang="ru-RU" b="1" u="sng" dirty="0" smtClean="0"/>
              <a:t>Кировский район</a:t>
            </a:r>
            <a:r>
              <a:rPr lang="ru-RU" b="1" dirty="0" smtClean="0"/>
              <a:t>: </a:t>
            </a:r>
            <a:r>
              <a:rPr lang="ru-RU" dirty="0" smtClean="0"/>
              <a:t>МБОУ СОШ № 64, 135 (оба музея), Лицей информационных технологий, </a:t>
            </a:r>
            <a:r>
              <a:rPr lang="ru-RU" dirty="0" err="1" smtClean="0"/>
              <a:t>д</a:t>
            </a:r>
            <a:r>
              <a:rPr lang="ru-RU" dirty="0" smtClean="0"/>
              <a:t>/с № 436, 461.</a:t>
            </a:r>
          </a:p>
          <a:p>
            <a:r>
              <a:rPr lang="ru-RU" b="1" u="sng" dirty="0" smtClean="0"/>
              <a:t>Ленинский район</a:t>
            </a:r>
            <a:r>
              <a:rPr lang="ru-RU" b="1" dirty="0" smtClean="0"/>
              <a:t>: </a:t>
            </a:r>
            <a:r>
              <a:rPr lang="ru-RU" dirty="0" smtClean="0"/>
              <a:t>МАОУ «Вторая Новосибирская гимназия», МБОУ СОШ № 66 (оба музея), 72, 210.</a:t>
            </a:r>
          </a:p>
          <a:p>
            <a:r>
              <a:rPr lang="ru-RU" b="1" u="sng" dirty="0" smtClean="0"/>
              <a:t>Первомайский район</a:t>
            </a:r>
            <a:r>
              <a:rPr lang="ru-RU" b="1" dirty="0" smtClean="0"/>
              <a:t>: </a:t>
            </a:r>
            <a:r>
              <a:rPr lang="ru-RU" dirty="0" smtClean="0"/>
              <a:t>МБОУ СОШ № 147.</a:t>
            </a:r>
          </a:p>
          <a:p>
            <a:r>
              <a:rPr lang="ru-RU" b="1" u="sng" dirty="0" smtClean="0"/>
              <a:t>Советский</a:t>
            </a:r>
            <a:r>
              <a:rPr lang="ru-RU" b="1" dirty="0" smtClean="0"/>
              <a:t>: </a:t>
            </a:r>
            <a:r>
              <a:rPr lang="ru-RU" dirty="0" smtClean="0"/>
              <a:t>МАОУ Гимназия № 5.</a:t>
            </a:r>
          </a:p>
          <a:p>
            <a:r>
              <a:rPr lang="ru-RU" b="1" u="sng" dirty="0" smtClean="0"/>
              <a:t>Центральный округ</a:t>
            </a:r>
            <a:r>
              <a:rPr lang="ru-RU" b="1" dirty="0" smtClean="0"/>
              <a:t>: </a:t>
            </a:r>
            <a:r>
              <a:rPr lang="ru-RU" dirty="0" smtClean="0"/>
              <a:t>МАОУ Гимназия № 1, 9, МБОУ СОШ № 1, 29, 43, 51, 120, 180, Экономический лицей, Сибирский кадетский корпус, </a:t>
            </a:r>
            <a:r>
              <a:rPr lang="ru-RU" dirty="0" err="1" smtClean="0"/>
              <a:t>д</a:t>
            </a:r>
            <a:r>
              <a:rPr lang="ru-RU" dirty="0" smtClean="0"/>
              <a:t>/с № 420.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для руководителей музеев образовательных учреждений</a:t>
            </a:r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4857752" y="1500174"/>
            <a:ext cx="4000528" cy="2647429"/>
            <a:chOff x="142844" y="1357298"/>
            <a:chExt cx="4429156" cy="314749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Documents and Settings\Мама\Рабочий стол\педсовет 2013\2013-09 (сен)\сканирование0002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1876415" y="1804985"/>
              <a:ext cx="3143272" cy="224789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Мама\Рабочий стол\педсовет 2013\2013-09 (сен)\сканирование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-323613" y="1823756"/>
              <a:ext cx="3147494" cy="221457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214282" y="15001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«Содержание и методика краеведения в современной школе»</a:t>
            </a:r>
            <a:endParaRPr lang="ru-RU" sz="2800" dirty="0"/>
          </a:p>
        </p:txBody>
      </p:sp>
      <p:pic>
        <p:nvPicPr>
          <p:cNvPr id="4" name="Picture 2" descr="C:\Users\Наталья Николаевна\Documents\Фото\мероприятия отдела музеев\курсы ПДО\курсы 2015\P1070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4500562" cy="25293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5432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для руководителей музеев образовательных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73522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/>
              <a:t>«Современные проблемы музейной педагогики», </a:t>
            </a:r>
          </a:p>
          <a:p>
            <a:r>
              <a:rPr lang="ru-RU" sz="2800" b="1" dirty="0" smtClean="0"/>
              <a:t>«Современные технологии в школьном музее», </a:t>
            </a:r>
          </a:p>
          <a:p>
            <a:r>
              <a:rPr lang="ru-RU" sz="2800" b="1" dirty="0" smtClean="0"/>
              <a:t>«Муниципальный грант», </a:t>
            </a:r>
          </a:p>
          <a:p>
            <a:r>
              <a:rPr lang="ru-RU" sz="2800" b="1" dirty="0" smtClean="0"/>
              <a:t>«Мониторинг работы музея образовательного учреждения», </a:t>
            </a:r>
          </a:p>
          <a:p>
            <a:r>
              <a:rPr lang="ru-RU" sz="2800" b="1" dirty="0" smtClean="0"/>
              <a:t>«Экскурсионная деятельность – одна из основной формы работы музея», </a:t>
            </a:r>
          </a:p>
          <a:p>
            <a:r>
              <a:rPr lang="ru-RU" sz="2800" b="1" dirty="0" smtClean="0"/>
              <a:t>«Интерактивная экскурсия», </a:t>
            </a:r>
          </a:p>
          <a:p>
            <a:r>
              <a:rPr lang="ru-RU" sz="2800" b="1" dirty="0" smtClean="0"/>
              <a:t>«Информационные технологии в работе школьного музея» и др.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64357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E-mail</a:t>
            </a:r>
            <a:r>
              <a:rPr lang="ru-RU" sz="3200" dirty="0" smtClean="0"/>
              <a:t>: </a:t>
            </a:r>
            <a:r>
              <a:rPr lang="en-US" sz="3200" b="1" dirty="0" err="1" smtClean="0"/>
              <a:t>bukarevann</a:t>
            </a:r>
            <a:r>
              <a:rPr lang="ru-RU" sz="3200" b="1" dirty="0" smtClean="0"/>
              <a:t>@</a:t>
            </a:r>
            <a:r>
              <a:rPr lang="en-US" sz="3200" b="1" dirty="0" smtClean="0"/>
              <a:t>mail</a:t>
            </a:r>
            <a:r>
              <a:rPr lang="ru-RU" sz="3200" b="1" dirty="0" smtClean="0"/>
              <a:t>.</a:t>
            </a:r>
            <a:r>
              <a:rPr lang="en-US" sz="3200" b="1" dirty="0" err="1" smtClean="0"/>
              <a:t>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1013</TotalTime>
  <Words>1110</Words>
  <Application>Microsoft Office PowerPoint</Application>
  <PresentationFormat>Экран (4:3)</PresentationFormat>
  <Paragraphs>256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О результатах работы музеев образовательных учреждений в 2014/2015 учебном году </vt:lpstr>
      <vt:lpstr>Городские массовые дела  отдела по работе со школьными музеями  ГЦФКиС «Виктория»</vt:lpstr>
      <vt:lpstr>Наши  активисты</vt:lpstr>
      <vt:lpstr>Презентация PowerPoint</vt:lpstr>
      <vt:lpstr>Презентация PowerPoint</vt:lpstr>
      <vt:lpstr>Участие музеев ОУ в 4-5мероприятиях</vt:lpstr>
      <vt:lpstr>Не участвуют в городских массовых делах отдела по работе со школьными музеями ГЦФКиС «Виктория»</vt:lpstr>
      <vt:lpstr>Курсы для руководителей музеев образовательных учреждений</vt:lpstr>
      <vt:lpstr>Курсы для руководителей музеев образовательных учреждений</vt:lpstr>
      <vt:lpstr>Городская школа «Юный экскурсовод»</vt:lpstr>
      <vt:lpstr>Городские конкурсы</vt:lpstr>
      <vt:lpstr>Экскурсовод школьного музея</vt:lpstr>
      <vt:lpstr>Экскурсовод школьного музея</vt:lpstr>
      <vt:lpstr>Экскурсовод школьного музея</vt:lpstr>
      <vt:lpstr>Экскурсовод школьного музея</vt:lpstr>
      <vt:lpstr>Городской конкурс «Фотовзгляд»</vt:lpstr>
      <vt:lpstr>Научно-практические конференции</vt:lpstr>
      <vt:lpstr>Научно-практическая конференция руководителей школьных музеев</vt:lpstr>
      <vt:lpstr>Научно-практическая конференция школьников «НОУ «Сибирь»</vt:lpstr>
      <vt:lpstr>Научно-практическая конференция школьников «НОУ «Сибирь»</vt:lpstr>
      <vt:lpstr>Фестиваль школьных музеев</vt:lpstr>
      <vt:lpstr>Фестиваль школьных музеев</vt:lpstr>
      <vt:lpstr>Паспортизация и перепаспортизация музеев образовательных учреждений </vt:lpstr>
      <vt:lpstr>Спасибо за внимание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                       музеев образовательных учреждений                              за 2011/2012 учебный год</dc:title>
  <dc:creator>Наталья Николаевна</dc:creator>
  <cp:lastModifiedBy>Благодарова</cp:lastModifiedBy>
  <cp:revision>128</cp:revision>
  <dcterms:created xsi:type="dcterms:W3CDTF">2012-09-18T12:07:09Z</dcterms:created>
  <dcterms:modified xsi:type="dcterms:W3CDTF">2015-09-16T09:47:48Z</dcterms:modified>
</cp:coreProperties>
</file>