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7" r:id="rId2"/>
    <p:sldMasterId id="2147483699" r:id="rId3"/>
    <p:sldMasterId id="2147483711" r:id="rId4"/>
  </p:sldMasterIdLst>
  <p:notesMasterIdLst>
    <p:notesMasterId r:id="rId35"/>
  </p:notesMasterIdLst>
  <p:sldIdLst>
    <p:sldId id="256" r:id="rId5"/>
    <p:sldId id="317" r:id="rId6"/>
    <p:sldId id="276" r:id="rId7"/>
    <p:sldId id="347" r:id="rId8"/>
    <p:sldId id="314" r:id="rId9"/>
    <p:sldId id="315" r:id="rId10"/>
    <p:sldId id="305" r:id="rId11"/>
    <p:sldId id="346" r:id="rId12"/>
    <p:sldId id="318" r:id="rId13"/>
    <p:sldId id="319" r:id="rId14"/>
    <p:sldId id="320" r:id="rId15"/>
    <p:sldId id="321" r:id="rId16"/>
    <p:sldId id="322" r:id="rId17"/>
    <p:sldId id="324" r:id="rId18"/>
    <p:sldId id="325" r:id="rId19"/>
    <p:sldId id="327" r:id="rId20"/>
    <p:sldId id="328" r:id="rId21"/>
    <p:sldId id="329" r:id="rId22"/>
    <p:sldId id="323" r:id="rId23"/>
    <p:sldId id="330" r:id="rId24"/>
    <p:sldId id="331" r:id="rId25"/>
    <p:sldId id="332" r:id="rId26"/>
    <p:sldId id="334" r:id="rId27"/>
    <p:sldId id="335" r:id="rId28"/>
    <p:sldId id="336" r:id="rId29"/>
    <p:sldId id="337" r:id="rId30"/>
    <p:sldId id="339" r:id="rId31"/>
    <p:sldId id="340" r:id="rId32"/>
    <p:sldId id="341" r:id="rId33"/>
    <p:sldId id="348" r:id="rId34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9D8F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397" autoAdjust="0"/>
    <p:restoredTop sz="86380" autoAdjust="0"/>
  </p:normalViewPr>
  <p:slideViewPr>
    <p:cSldViewPr>
      <p:cViewPr varScale="1">
        <p:scale>
          <a:sx n="78" d="100"/>
          <a:sy n="78" d="100"/>
        </p:scale>
        <p:origin x="450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306" y="207474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48A4C86-9A4F-47CF-8EAA-27F644966B17}" type="doc">
      <dgm:prSet loTypeId="urn:microsoft.com/office/officeart/2005/8/layout/chart3" loCatId="relationship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720F0FBA-7C47-4684-AF5D-86A0E12A7018}">
      <dgm:prSet phldrT="[Текст]" custT="1"/>
      <dgm:spPr/>
      <dgm:t>
        <a:bodyPr/>
        <a:lstStyle/>
        <a:p>
          <a:r>
            <a:rPr lang="ru-RU" sz="2400" dirty="0" err="1" smtClean="0">
              <a:solidFill>
                <a:schemeClr val="tx1"/>
              </a:solidFill>
            </a:rPr>
            <a:t>Познава</a:t>
          </a:r>
          <a:r>
            <a:rPr lang="ru-RU" sz="2400" dirty="0" smtClean="0">
              <a:solidFill>
                <a:schemeClr val="tx1"/>
              </a:solidFill>
            </a:rPr>
            <a:t>-тельное развитие</a:t>
          </a:r>
          <a:endParaRPr lang="ru-RU" sz="2400" dirty="0">
            <a:solidFill>
              <a:schemeClr val="tx1"/>
            </a:solidFill>
          </a:endParaRPr>
        </a:p>
      </dgm:t>
    </dgm:pt>
    <dgm:pt modelId="{BE2F00A2-9E4A-41C4-9D05-A6951A62E04F}" type="parTrans" cxnId="{B0518AA1-AEBE-474E-9CB4-A959A944ED01}">
      <dgm:prSet/>
      <dgm:spPr/>
      <dgm:t>
        <a:bodyPr/>
        <a:lstStyle/>
        <a:p>
          <a:endParaRPr lang="ru-RU"/>
        </a:p>
      </dgm:t>
    </dgm:pt>
    <dgm:pt modelId="{4C46D282-1A67-4BBE-8D44-E90EFC4B6C37}" type="sibTrans" cxnId="{B0518AA1-AEBE-474E-9CB4-A959A944ED01}">
      <dgm:prSet/>
      <dgm:spPr/>
      <dgm:t>
        <a:bodyPr/>
        <a:lstStyle/>
        <a:p>
          <a:endParaRPr lang="ru-RU"/>
        </a:p>
      </dgm:t>
    </dgm:pt>
    <dgm:pt modelId="{EEA0A5BB-F262-462B-996E-38919FDE806D}">
      <dgm:prSet phldrT="[Текст]"/>
      <dgm:spPr/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Физическое развитие</a:t>
          </a:r>
          <a:endParaRPr lang="ru-RU" dirty="0">
            <a:solidFill>
              <a:schemeClr val="tx1"/>
            </a:solidFill>
          </a:endParaRPr>
        </a:p>
      </dgm:t>
    </dgm:pt>
    <dgm:pt modelId="{F796D5DD-D99C-4829-BDC3-41897E95E830}" type="parTrans" cxnId="{31F7A91B-62D3-4057-B87F-1F2AE5AA421E}">
      <dgm:prSet/>
      <dgm:spPr/>
      <dgm:t>
        <a:bodyPr/>
        <a:lstStyle/>
        <a:p>
          <a:endParaRPr lang="ru-RU"/>
        </a:p>
      </dgm:t>
    </dgm:pt>
    <dgm:pt modelId="{B3BA0026-6B95-4A97-BF63-547DFFB8CA4F}" type="sibTrans" cxnId="{31F7A91B-62D3-4057-B87F-1F2AE5AA421E}">
      <dgm:prSet/>
      <dgm:spPr/>
      <dgm:t>
        <a:bodyPr/>
        <a:lstStyle/>
        <a:p>
          <a:endParaRPr lang="ru-RU"/>
        </a:p>
      </dgm:t>
    </dgm:pt>
    <dgm:pt modelId="{CA146570-BBC1-46EE-B970-66E24A3AE696}">
      <dgm:prSet phldrT="[Текст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2000" dirty="0" smtClean="0">
              <a:solidFill>
                <a:schemeClr val="tx1"/>
              </a:solidFill>
            </a:rPr>
            <a:t>Социально-коммуникативное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2000" dirty="0" smtClean="0">
              <a:solidFill>
                <a:schemeClr val="tx1"/>
              </a:solidFill>
            </a:rPr>
            <a:t>развитие</a:t>
          </a:r>
          <a:endParaRPr lang="ru-RU" sz="2000" dirty="0">
            <a:solidFill>
              <a:schemeClr val="tx1"/>
            </a:solidFill>
          </a:endParaRPr>
        </a:p>
      </dgm:t>
    </dgm:pt>
    <dgm:pt modelId="{6209C5F5-2963-4516-95E7-1543E509EFBA}" type="parTrans" cxnId="{3731EF0C-C249-40F7-9C42-6FCC9EE9DE9F}">
      <dgm:prSet/>
      <dgm:spPr/>
      <dgm:t>
        <a:bodyPr/>
        <a:lstStyle/>
        <a:p>
          <a:endParaRPr lang="ru-RU"/>
        </a:p>
      </dgm:t>
    </dgm:pt>
    <dgm:pt modelId="{D1A8CF15-03E8-447E-AF43-5FF989129152}" type="sibTrans" cxnId="{3731EF0C-C249-40F7-9C42-6FCC9EE9DE9F}">
      <dgm:prSet/>
      <dgm:spPr/>
      <dgm:t>
        <a:bodyPr/>
        <a:lstStyle/>
        <a:p>
          <a:endParaRPr lang="ru-RU"/>
        </a:p>
      </dgm:t>
    </dgm:pt>
    <dgm:pt modelId="{49E62E33-21C7-44A6-92D6-D67796728A98}" type="pres">
      <dgm:prSet presAssocID="{E48A4C86-9A4F-47CF-8EAA-27F644966B17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D40D714-808E-4FF9-9F0A-BD6B2632E876}" type="pres">
      <dgm:prSet presAssocID="{E48A4C86-9A4F-47CF-8EAA-27F644966B17}" presName="wedge1" presStyleLbl="node1" presStyleIdx="0" presStyleCnt="3" custScaleY="98034" custLinFactNeighborX="-1571" custLinFactNeighborY="-1674"/>
      <dgm:spPr/>
      <dgm:t>
        <a:bodyPr/>
        <a:lstStyle/>
        <a:p>
          <a:endParaRPr lang="ru-RU"/>
        </a:p>
      </dgm:t>
    </dgm:pt>
    <dgm:pt modelId="{8CA899D9-0CDB-42D0-88EE-F532CAEA2CC5}" type="pres">
      <dgm:prSet presAssocID="{E48A4C86-9A4F-47CF-8EAA-27F644966B17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C17B77F-D5AB-4934-AA75-20FA9EAA7DF2}" type="pres">
      <dgm:prSet presAssocID="{E48A4C86-9A4F-47CF-8EAA-27F644966B17}" presName="wedge2" presStyleLbl="node1" presStyleIdx="1" presStyleCnt="3" custScaleY="98034"/>
      <dgm:spPr/>
      <dgm:t>
        <a:bodyPr/>
        <a:lstStyle/>
        <a:p>
          <a:endParaRPr lang="ru-RU"/>
        </a:p>
      </dgm:t>
    </dgm:pt>
    <dgm:pt modelId="{1BCD3D1C-8E46-4374-A3C3-D078D3A796A3}" type="pres">
      <dgm:prSet presAssocID="{E48A4C86-9A4F-47CF-8EAA-27F644966B17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708314F-6704-4509-9A69-EF2E0504AD65}" type="pres">
      <dgm:prSet presAssocID="{E48A4C86-9A4F-47CF-8EAA-27F644966B17}" presName="wedge3" presStyleLbl="node1" presStyleIdx="2" presStyleCnt="3" custLinFactNeighborX="-4132" custLinFactNeighborY="-4651"/>
      <dgm:spPr/>
      <dgm:t>
        <a:bodyPr/>
        <a:lstStyle/>
        <a:p>
          <a:endParaRPr lang="ru-RU"/>
        </a:p>
      </dgm:t>
    </dgm:pt>
    <dgm:pt modelId="{2ADFE4D5-3336-4A8E-BC2A-47CD265FDFE8}" type="pres">
      <dgm:prSet presAssocID="{E48A4C86-9A4F-47CF-8EAA-27F644966B17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575F93D-B21C-4B08-AEF5-A9677899C8BD}" type="presOf" srcId="{CA146570-BBC1-46EE-B970-66E24A3AE696}" destId="{2ADFE4D5-3336-4A8E-BC2A-47CD265FDFE8}" srcOrd="1" destOrd="0" presId="urn:microsoft.com/office/officeart/2005/8/layout/chart3"/>
    <dgm:cxn modelId="{C75133FE-26A8-4C87-8439-5E928BE99880}" type="presOf" srcId="{720F0FBA-7C47-4684-AF5D-86A0E12A7018}" destId="{9D40D714-808E-4FF9-9F0A-BD6B2632E876}" srcOrd="0" destOrd="0" presId="urn:microsoft.com/office/officeart/2005/8/layout/chart3"/>
    <dgm:cxn modelId="{8BC13614-E976-43F6-90A4-E0B616FFA4EF}" type="presOf" srcId="{EEA0A5BB-F262-462B-996E-38919FDE806D}" destId="{1BCD3D1C-8E46-4374-A3C3-D078D3A796A3}" srcOrd="1" destOrd="0" presId="urn:microsoft.com/office/officeart/2005/8/layout/chart3"/>
    <dgm:cxn modelId="{B0518AA1-AEBE-474E-9CB4-A959A944ED01}" srcId="{E48A4C86-9A4F-47CF-8EAA-27F644966B17}" destId="{720F0FBA-7C47-4684-AF5D-86A0E12A7018}" srcOrd="0" destOrd="0" parTransId="{BE2F00A2-9E4A-41C4-9D05-A6951A62E04F}" sibTransId="{4C46D282-1A67-4BBE-8D44-E90EFC4B6C37}"/>
    <dgm:cxn modelId="{CD3376AE-7AEB-4E08-9343-C838D0081D83}" type="presOf" srcId="{CA146570-BBC1-46EE-B970-66E24A3AE696}" destId="{A708314F-6704-4509-9A69-EF2E0504AD65}" srcOrd="0" destOrd="0" presId="urn:microsoft.com/office/officeart/2005/8/layout/chart3"/>
    <dgm:cxn modelId="{FDB48C63-8B17-4F5E-AD00-9FAC112D5BC2}" type="presOf" srcId="{E48A4C86-9A4F-47CF-8EAA-27F644966B17}" destId="{49E62E33-21C7-44A6-92D6-D67796728A98}" srcOrd="0" destOrd="0" presId="urn:microsoft.com/office/officeart/2005/8/layout/chart3"/>
    <dgm:cxn modelId="{3731EF0C-C249-40F7-9C42-6FCC9EE9DE9F}" srcId="{E48A4C86-9A4F-47CF-8EAA-27F644966B17}" destId="{CA146570-BBC1-46EE-B970-66E24A3AE696}" srcOrd="2" destOrd="0" parTransId="{6209C5F5-2963-4516-95E7-1543E509EFBA}" sibTransId="{D1A8CF15-03E8-447E-AF43-5FF989129152}"/>
    <dgm:cxn modelId="{71E868CE-4F55-4647-9C8C-5D4EAF30082F}" type="presOf" srcId="{720F0FBA-7C47-4684-AF5D-86A0E12A7018}" destId="{8CA899D9-0CDB-42D0-88EE-F532CAEA2CC5}" srcOrd="1" destOrd="0" presId="urn:microsoft.com/office/officeart/2005/8/layout/chart3"/>
    <dgm:cxn modelId="{31F7A91B-62D3-4057-B87F-1F2AE5AA421E}" srcId="{E48A4C86-9A4F-47CF-8EAA-27F644966B17}" destId="{EEA0A5BB-F262-462B-996E-38919FDE806D}" srcOrd="1" destOrd="0" parTransId="{F796D5DD-D99C-4829-BDC3-41897E95E830}" sibTransId="{B3BA0026-6B95-4A97-BF63-547DFFB8CA4F}"/>
    <dgm:cxn modelId="{048ED3AE-2258-4293-BB9D-5B38FF724BCB}" type="presOf" srcId="{EEA0A5BB-F262-462B-996E-38919FDE806D}" destId="{BC17B77F-D5AB-4934-AA75-20FA9EAA7DF2}" srcOrd="0" destOrd="0" presId="urn:microsoft.com/office/officeart/2005/8/layout/chart3"/>
    <dgm:cxn modelId="{0B3C9D85-6E7B-47E8-8956-55B1F583AA1D}" type="presParOf" srcId="{49E62E33-21C7-44A6-92D6-D67796728A98}" destId="{9D40D714-808E-4FF9-9F0A-BD6B2632E876}" srcOrd="0" destOrd="0" presId="urn:microsoft.com/office/officeart/2005/8/layout/chart3"/>
    <dgm:cxn modelId="{989DC8A6-08C5-46BF-9052-F6987270A6A5}" type="presParOf" srcId="{49E62E33-21C7-44A6-92D6-D67796728A98}" destId="{8CA899D9-0CDB-42D0-88EE-F532CAEA2CC5}" srcOrd="1" destOrd="0" presId="urn:microsoft.com/office/officeart/2005/8/layout/chart3"/>
    <dgm:cxn modelId="{A378CC07-9343-46EF-A108-2DA4517485B3}" type="presParOf" srcId="{49E62E33-21C7-44A6-92D6-D67796728A98}" destId="{BC17B77F-D5AB-4934-AA75-20FA9EAA7DF2}" srcOrd="2" destOrd="0" presId="urn:microsoft.com/office/officeart/2005/8/layout/chart3"/>
    <dgm:cxn modelId="{4660E819-849D-4915-975C-EF7C1E2EBAE9}" type="presParOf" srcId="{49E62E33-21C7-44A6-92D6-D67796728A98}" destId="{1BCD3D1C-8E46-4374-A3C3-D078D3A796A3}" srcOrd="3" destOrd="0" presId="urn:microsoft.com/office/officeart/2005/8/layout/chart3"/>
    <dgm:cxn modelId="{7CAF8FB4-8388-4CDF-A7B2-2542390E8414}" type="presParOf" srcId="{49E62E33-21C7-44A6-92D6-D67796728A98}" destId="{A708314F-6704-4509-9A69-EF2E0504AD65}" srcOrd="4" destOrd="0" presId="urn:microsoft.com/office/officeart/2005/8/layout/chart3"/>
    <dgm:cxn modelId="{9DE27F71-5750-4E96-B152-62712A5419D8}" type="presParOf" srcId="{49E62E33-21C7-44A6-92D6-D67796728A98}" destId="{2ADFE4D5-3336-4A8E-BC2A-47CD265FDFE8}" srcOrd="5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40D714-808E-4FF9-9F0A-BD6B2632E876}">
      <dsp:nvSpPr>
        <dsp:cNvPr id="0" name=""/>
        <dsp:cNvSpPr/>
      </dsp:nvSpPr>
      <dsp:spPr>
        <a:xfrm>
          <a:off x="2292586" y="273588"/>
          <a:ext cx="3992123" cy="3913638"/>
        </a:xfrm>
        <a:prstGeom prst="pie">
          <a:avLst>
            <a:gd name="adj1" fmla="val 16200000"/>
            <a:gd name="adj2" fmla="val 180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err="1" smtClean="0">
              <a:solidFill>
                <a:schemeClr val="tx1"/>
              </a:solidFill>
            </a:rPr>
            <a:t>Познава</a:t>
          </a:r>
          <a:r>
            <a:rPr lang="ru-RU" sz="2400" kern="1200" dirty="0" smtClean="0">
              <a:solidFill>
                <a:schemeClr val="tx1"/>
              </a:solidFill>
            </a:rPr>
            <a:t>-тельное развитие</a:t>
          </a:r>
          <a:endParaRPr lang="ru-RU" sz="2400" kern="1200" dirty="0">
            <a:solidFill>
              <a:schemeClr val="tx1"/>
            </a:solidFill>
          </a:endParaRPr>
        </a:p>
      </dsp:txBody>
      <dsp:txXfrm>
        <a:off x="4463065" y="995748"/>
        <a:ext cx="1354470" cy="1304546"/>
      </dsp:txXfrm>
    </dsp:sp>
    <dsp:sp modelId="{BC17B77F-D5AB-4934-AA75-20FA9EAA7DF2}">
      <dsp:nvSpPr>
        <dsp:cNvPr id="0" name=""/>
        <dsp:cNvSpPr/>
      </dsp:nvSpPr>
      <dsp:spPr>
        <a:xfrm>
          <a:off x="2149518" y="459230"/>
          <a:ext cx="3992123" cy="3913638"/>
        </a:xfrm>
        <a:prstGeom prst="pie">
          <a:avLst>
            <a:gd name="adj1" fmla="val 1800000"/>
            <a:gd name="adj2" fmla="val 9000000"/>
          </a:avLst>
        </a:prstGeom>
        <a:gradFill rotWithShape="0">
          <a:gsLst>
            <a:gs pos="0">
              <a:schemeClr val="accent5">
                <a:hueOff val="-4966938"/>
                <a:satOff val="19906"/>
                <a:lumOff val="4314"/>
                <a:alphaOff val="0"/>
                <a:shade val="51000"/>
                <a:satMod val="130000"/>
              </a:schemeClr>
            </a:gs>
            <a:gs pos="80000">
              <a:schemeClr val="accent5">
                <a:hueOff val="-4966938"/>
                <a:satOff val="19906"/>
                <a:lumOff val="4314"/>
                <a:alphaOff val="0"/>
                <a:shade val="93000"/>
                <a:satMod val="130000"/>
              </a:schemeClr>
            </a:gs>
            <a:gs pos="100000">
              <a:schemeClr val="accent5">
                <a:hueOff val="-4966938"/>
                <a:satOff val="19906"/>
                <a:lumOff val="431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kern="1200" dirty="0" smtClean="0">
              <a:solidFill>
                <a:schemeClr val="tx1"/>
              </a:solidFill>
            </a:rPr>
            <a:t>Физическое развитие</a:t>
          </a:r>
          <a:endParaRPr lang="ru-RU" sz="2700" kern="1200" dirty="0">
            <a:solidFill>
              <a:schemeClr val="tx1"/>
            </a:solidFill>
          </a:endParaRPr>
        </a:p>
      </dsp:txBody>
      <dsp:txXfrm>
        <a:off x="3242599" y="2928549"/>
        <a:ext cx="1805960" cy="1211364"/>
      </dsp:txXfrm>
    </dsp:sp>
    <dsp:sp modelId="{A708314F-6704-4509-9A69-EF2E0504AD65}">
      <dsp:nvSpPr>
        <dsp:cNvPr id="0" name=""/>
        <dsp:cNvSpPr/>
      </dsp:nvSpPr>
      <dsp:spPr>
        <a:xfrm>
          <a:off x="1984563" y="234313"/>
          <a:ext cx="3992123" cy="3992123"/>
        </a:xfrm>
        <a:prstGeom prst="pie">
          <a:avLst>
            <a:gd name="adj1" fmla="val 9000000"/>
            <a:gd name="adj2" fmla="val 16200000"/>
          </a:avLst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shade val="51000"/>
                <a:satMod val="130000"/>
              </a:schemeClr>
            </a:gs>
            <a:gs pos="80000">
              <a:schemeClr val="accent5">
                <a:hueOff val="-9933876"/>
                <a:satOff val="39811"/>
                <a:lumOff val="8628"/>
                <a:alphaOff val="0"/>
                <a:shade val="93000"/>
                <a:satMod val="13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2000" kern="1200" dirty="0" smtClean="0">
              <a:solidFill>
                <a:schemeClr val="tx1"/>
              </a:solidFill>
            </a:rPr>
            <a:t>Социально-коммуникативное</a:t>
          </a:r>
        </a:p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2000" kern="1200" dirty="0" smtClean="0">
              <a:solidFill>
                <a:schemeClr val="tx1"/>
              </a:solidFill>
            </a:rPr>
            <a:t>развитие</a:t>
          </a:r>
          <a:endParaRPr lang="ru-RU" sz="2000" kern="1200" dirty="0">
            <a:solidFill>
              <a:schemeClr val="tx1"/>
            </a:solidFill>
          </a:endParaRPr>
        </a:p>
      </dsp:txBody>
      <dsp:txXfrm>
        <a:off x="2412290" y="1018481"/>
        <a:ext cx="1354470" cy="133070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7F2281B-47FF-43EB-8D54-8CCC7F741756}" type="datetimeFigureOut">
              <a:rPr lang="ru-RU"/>
              <a:pPr>
                <a:defRPr/>
              </a:pPr>
              <a:t>01.10.2017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57A831EC-CC9F-4396-A4F8-25E612066B2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888282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E49B1A-28DF-4B57-97C3-41912E681B15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31764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C8777C-6860-4A07-B10F-6716135AF67E}" type="datetimeFigureOut">
              <a:rPr lang="ru-RU"/>
              <a:pPr>
                <a:defRPr/>
              </a:pPr>
              <a:t>01.10.2017</a:t>
            </a:fld>
            <a:endParaRPr lang="ru-RU"/>
          </a:p>
        </p:txBody>
      </p:sp>
      <p:sp>
        <p:nvSpPr>
          <p:cNvPr id="5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E49329-F20A-4577-AD38-11BB2416301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4BA620-74E1-4B50-9DEC-19982847C904}" type="datetimeFigureOut">
              <a:rPr lang="ru-RU"/>
              <a:pPr>
                <a:defRPr/>
              </a:pPr>
              <a:t>01.10.2017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FB7656-CD2E-4836-BE89-24C3BCD1769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2"/>
            <a:ext cx="2057400" cy="52117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2"/>
            <a:ext cx="6019800" cy="52117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ABD5D5-C53A-464E-9104-A521B92FEA0A}" type="datetimeFigureOut">
              <a:rPr lang="ru-RU"/>
              <a:pPr>
                <a:defRPr/>
              </a:pPr>
              <a:t>01.10.2017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42D94D-EDEC-4E59-9F4C-18A098AE322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1D48C-659F-4D7A-89CB-E21F6A3BF62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E79FC-2382-442B-BFEF-B51F0D420F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5721059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1D48C-659F-4D7A-89CB-E21F6A3BF62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E79FC-2382-442B-BFEF-B51F0D420F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156087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1D48C-659F-4D7A-89CB-E21F6A3BF62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E79FC-2382-442B-BFEF-B51F0D420F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482926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1D48C-659F-4D7A-89CB-E21F6A3BF62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E79FC-2382-442B-BFEF-B51F0D420F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890378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1D48C-659F-4D7A-89CB-E21F6A3BF62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E79FC-2382-442B-BFEF-B51F0D420F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5532432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1D48C-659F-4D7A-89CB-E21F6A3BF62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E79FC-2382-442B-BFEF-B51F0D420F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1601909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1D48C-659F-4D7A-89CB-E21F6A3BF62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E79FC-2382-442B-BFEF-B51F0D420F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0126601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1D48C-659F-4D7A-89CB-E21F6A3BF62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E79FC-2382-442B-BFEF-B51F0D420F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0844010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8DB45A-56B0-42F1-85D7-B596DB6C25C2}" type="datetimeFigureOut">
              <a:rPr lang="ru-RU"/>
              <a:pPr>
                <a:defRPr/>
              </a:pPr>
              <a:t>01.10.2017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694711-2513-4C68-869B-C1F49F819B7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1D48C-659F-4D7A-89CB-E21F6A3BF62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E79FC-2382-442B-BFEF-B51F0D420F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7151610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1D48C-659F-4D7A-89CB-E21F6A3BF62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E79FC-2382-442B-BFEF-B51F0D420F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4718651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1D48C-659F-4D7A-89CB-E21F6A3BF62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E79FC-2382-442B-BFEF-B51F0D420F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7252454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1D48C-659F-4D7A-89CB-E21F6A3BF62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E79FC-2382-442B-BFEF-B51F0D420F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8605885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1D48C-659F-4D7A-89CB-E21F6A3BF62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E79FC-2382-442B-BFEF-B51F0D420F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3269764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1D48C-659F-4D7A-89CB-E21F6A3BF62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E79FC-2382-442B-BFEF-B51F0D420F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54049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1D48C-659F-4D7A-89CB-E21F6A3BF62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E79FC-2382-442B-BFEF-B51F0D420F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411534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1D48C-659F-4D7A-89CB-E21F6A3BF62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E79FC-2382-442B-BFEF-B51F0D420F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01610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1D48C-659F-4D7A-89CB-E21F6A3BF62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E79FC-2382-442B-BFEF-B51F0D420F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6988495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1D48C-659F-4D7A-89CB-E21F6A3BF62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E79FC-2382-442B-BFEF-B51F0D420F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8116243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002016-B05C-4464-9EA3-10167F46012B}" type="datetimeFigureOut">
              <a:rPr lang="ru-RU"/>
              <a:pPr>
                <a:defRPr/>
              </a:pPr>
              <a:t>01.10.2017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FDE925-6A35-4760-928D-6220EA60212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1D48C-659F-4D7A-89CB-E21F6A3BF62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E79FC-2382-442B-BFEF-B51F0D420F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9625567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1D48C-659F-4D7A-89CB-E21F6A3BF62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E79FC-2382-442B-BFEF-B51F0D420F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9804076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1D48C-659F-4D7A-89CB-E21F6A3BF62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E79FC-2382-442B-BFEF-B51F0D420F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65006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1D48C-659F-4D7A-89CB-E21F6A3BF62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E79FC-2382-442B-BFEF-B51F0D420F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896030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6491D48C-659F-4D7A-89CB-E21F6A3BF62D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01.10.2017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EFEE79FC-2382-442B-BFEF-B51F0D420F94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6278763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6491D48C-659F-4D7A-89CB-E21F6A3BF62D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01.10.2017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EFEE79FC-2382-442B-BFEF-B51F0D420F94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1281893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6491D48C-659F-4D7A-89CB-E21F6A3BF62D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01.10.2017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EFEE79FC-2382-442B-BFEF-B51F0D420F94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2670783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6491D48C-659F-4D7A-89CB-E21F6A3BF62D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01.10.2017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EFEE79FC-2382-442B-BFEF-B51F0D420F94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3753112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6491D48C-659F-4D7A-89CB-E21F6A3BF62D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01.10.2017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EFEE79FC-2382-442B-BFEF-B51F0D420F94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3067290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6491D48C-659F-4D7A-89CB-E21F6A3BF62D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01.10.2017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EFEE79FC-2382-442B-BFEF-B51F0D420F94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2131616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57DC8A-8A36-4922-AAC2-CD45F8F60046}" type="datetimeFigureOut">
              <a:rPr lang="ru-RU"/>
              <a:pPr>
                <a:defRPr/>
              </a:pPr>
              <a:t>01.10.2017</a:t>
            </a:fld>
            <a:endParaRPr lang="ru-RU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D602D6-FB7D-4161-B1E7-3593A0374FA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6491D48C-659F-4D7A-89CB-E21F6A3BF62D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01.10.2017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EFEE79FC-2382-442B-BFEF-B51F0D420F94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7435874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6491D48C-659F-4D7A-89CB-E21F6A3BF62D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01.10.2017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EFEE79FC-2382-442B-BFEF-B51F0D420F94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5441359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6491D48C-659F-4D7A-89CB-E21F6A3BF62D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01.10.2017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EFEE79FC-2382-442B-BFEF-B51F0D420F94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0663850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6491D48C-659F-4D7A-89CB-E21F6A3BF62D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01.10.2017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EFEE79FC-2382-442B-BFEF-B51F0D420F94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34069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6491D48C-659F-4D7A-89CB-E21F6A3BF62D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01.10.2017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EFEE79FC-2382-442B-BFEF-B51F0D420F94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6577728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7" y="1859761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7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4DD78F-7B7D-49E3-9955-4CDF279842C1}" type="datetimeFigureOut">
              <a:rPr lang="ru-RU"/>
              <a:pPr>
                <a:defRPr/>
              </a:pPr>
              <a:t>01.10.2017</a:t>
            </a:fld>
            <a:endParaRPr lang="ru-RU"/>
          </a:p>
        </p:txBody>
      </p:sp>
      <p:sp>
        <p:nvSpPr>
          <p:cNvPr id="8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0F87C3-8613-4D15-B4CF-AB74FCD20A9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59020F-517C-4F9D-BA75-6B184823C07B}" type="datetimeFigureOut">
              <a:rPr lang="ru-RU"/>
              <a:pPr>
                <a:defRPr/>
              </a:pPr>
              <a:t>01.10.2017</a:t>
            </a:fld>
            <a:endParaRPr lang="ru-RU"/>
          </a:p>
        </p:txBody>
      </p:sp>
      <p:sp>
        <p:nvSpPr>
          <p:cNvPr id="4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6E8FC4-A2F5-4664-ACAC-EAC643B3713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43BFAD-0212-4EF7-A0FC-E7C2D3D010BB}" type="datetimeFigureOut">
              <a:rPr lang="ru-RU"/>
              <a:pPr>
                <a:defRPr/>
              </a:pPr>
              <a:t>01.10.2017</a:t>
            </a:fld>
            <a:endParaRPr lang="ru-RU"/>
          </a:p>
        </p:txBody>
      </p:sp>
      <p:sp>
        <p:nvSpPr>
          <p:cNvPr id="3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330CE4-C1D5-4547-BC87-243434EDCEB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177808-70EF-4CC8-9B37-F014434487E0}" type="datetimeFigureOut">
              <a:rPr lang="ru-RU"/>
              <a:pPr>
                <a:defRPr/>
              </a:pPr>
              <a:t>01.10.2017</a:t>
            </a:fld>
            <a:endParaRPr lang="ru-RU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25B440-1D0A-48E2-AF13-32BDB9F2382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одним вырезанным скругленным углом 8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Прямоугольный треугольник 11"/>
          <p:cNvSpPr/>
          <p:nvPr/>
        </p:nvSpPr>
        <p:spPr>
          <a:xfrm rot="420000" flipV="1">
            <a:off x="8004177" y="5359404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Полилиния 10"/>
          <p:cNvSpPr>
            <a:spLocks/>
          </p:cNvSpPr>
          <p:nvPr/>
        </p:nvSpPr>
        <p:spPr bwMode="auto">
          <a:xfrm flipV="1">
            <a:off x="4381500" y="6219829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9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46168E-4A2C-476A-B48E-5346AD2BCD27}" type="datetimeFigureOut">
              <a:rPr lang="ru-RU"/>
              <a:pPr>
                <a:defRPr/>
              </a:pPr>
              <a:t>01.10.2017</a:t>
            </a:fld>
            <a:endParaRPr lang="ru-RU"/>
          </a:p>
        </p:txBody>
      </p:sp>
      <p:sp>
        <p:nvSpPr>
          <p:cNvPr id="10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4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5BF45B-2558-4A46-AFBA-271FF7DA9EA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028" name="Заголовок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9" name="Текст 29"/>
          <p:cNvSpPr>
            <a:spLocks noGrp="1"/>
          </p:cNvSpPr>
          <p:nvPr>
            <p:ph type="body" idx="1"/>
          </p:nvPr>
        </p:nvSpPr>
        <p:spPr bwMode="auto">
          <a:xfrm>
            <a:off x="457200" y="1935166"/>
            <a:ext cx="822960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5D8EC1E-8597-4076-86E9-7A72C853D356}" type="datetimeFigureOut">
              <a:rPr lang="ru-RU"/>
              <a:pPr>
                <a:defRPr/>
              </a:pPr>
              <a:t>01.10.2017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4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18609D4-D33A-41DD-A99C-A66CB525849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grpSp>
        <p:nvGrpSpPr>
          <p:cNvPr id="1033" name="Группа 1"/>
          <p:cNvGrpSpPr>
            <a:grpSpLocks/>
          </p:cNvGrpSpPr>
          <p:nvPr/>
        </p:nvGrpSpPr>
        <p:grpSpPr bwMode="auto">
          <a:xfrm>
            <a:off x="-19049" y="203200"/>
            <a:ext cx="9180513" cy="647700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1" r:id="rId2"/>
    <p:sldLayoutId id="2147483673" r:id="rId3"/>
    <p:sldLayoutId id="2147483670" r:id="rId4"/>
    <p:sldLayoutId id="2147483669" r:id="rId5"/>
    <p:sldLayoutId id="2147483668" r:id="rId6"/>
    <p:sldLayoutId id="2147483667" r:id="rId7"/>
    <p:sldLayoutId id="2147483666" r:id="rId8"/>
    <p:sldLayoutId id="2147483674" r:id="rId9"/>
    <p:sldLayoutId id="2147483665" r:id="rId10"/>
    <p:sldLayoutId id="2147483664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6491D48C-659F-4D7A-89CB-E21F6A3BF62D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01.10.2017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EFEE79FC-2382-442B-BFEF-B51F0D420F94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8989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ransition spd="med">
    <p:pull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6491D48C-659F-4D7A-89CB-E21F6A3BF62D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01.10.2017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EFEE79FC-2382-442B-BFEF-B51F0D420F94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9101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ransition spd="med">
    <p:pull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6491D48C-659F-4D7A-89CB-E21F6A3BF62D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01.10.2017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EFEE79FC-2382-442B-BFEF-B51F0D420F94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6876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ransition spd="med">
    <p:pull/>
  </p:transition>
  <p:timing>
    <p:tnLst>
      <p:par>
        <p:cTn id="1" dur="indefinite" restart="never" nodeType="tmRoot"/>
      </p:par>
    </p:tnLst>
  </p:timing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8.jpe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2.jpg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61.jpg"/><Relationship Id="rId4" Type="http://schemas.openxmlformats.org/officeDocument/2006/relationships/image" Target="../media/image60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1268760"/>
            <a:ext cx="8712968" cy="2016224"/>
          </a:xfrm>
        </p:spPr>
        <p:txBody>
          <a:bodyPr>
            <a:noAutofit/>
          </a:bodyPr>
          <a:lstStyle/>
          <a:p>
            <a:pPr marR="0" algn="ctr" eaLnBrk="1" hangingPunct="1"/>
            <a:r>
              <a:rPr lang="ru-RU" sz="4400" dirty="0" smtClean="0">
                <a:solidFill>
                  <a:srgbClr val="FFFF00"/>
                </a:solidFill>
              </a:rPr>
              <a:t>Образовательные   терренкуры в ДОУ как условие гармоничного развития дошкольников</a:t>
            </a:r>
            <a:r>
              <a:rPr lang="ru-RU" sz="5400" dirty="0">
                <a:solidFill>
                  <a:srgbClr val="FFFF00"/>
                </a:solidFill>
              </a:rPr>
              <a:t/>
            </a:r>
            <a:br>
              <a:rPr lang="ru-RU" sz="5400" dirty="0">
                <a:solidFill>
                  <a:srgbClr val="FFFF00"/>
                </a:solidFill>
              </a:rPr>
            </a:br>
            <a:endParaRPr lang="ru-RU" sz="3200" dirty="0"/>
          </a:p>
        </p:txBody>
      </p:sp>
      <p:sp>
        <p:nvSpPr>
          <p:cNvPr id="14338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7506" y="3861052"/>
            <a:ext cx="8784974" cy="1120527"/>
          </a:xfrm>
        </p:spPr>
        <p:txBody>
          <a:bodyPr/>
          <a:lstStyle/>
          <a:p>
            <a:pPr marR="0" eaLnBrk="1" hangingPunct="1"/>
            <a:r>
              <a:rPr lang="ru-RU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Воспитатели МКДОУ детский сад №</a:t>
            </a:r>
            <a:r>
              <a:rPr lang="ru-RU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281</a:t>
            </a:r>
            <a:endParaRPr lang="ru-RU" sz="2000" dirty="0"/>
          </a:p>
          <a:p>
            <a:pPr marR="0" eaLnBrk="1" hangingPunct="1"/>
            <a:r>
              <a:rPr lang="ru-RU" sz="2000" dirty="0" smtClean="0"/>
              <a:t>Боброва </a:t>
            </a:r>
            <a:r>
              <a:rPr lang="ru-RU" sz="2000" dirty="0"/>
              <a:t>Ольга </a:t>
            </a:r>
            <a:r>
              <a:rPr lang="ru-RU" sz="2000" dirty="0" smtClean="0"/>
              <a:t>Петровна, </a:t>
            </a:r>
          </a:p>
          <a:p>
            <a:pPr marR="0" eaLnBrk="1" hangingPunct="1"/>
            <a:r>
              <a:rPr lang="ru-RU" sz="2000" dirty="0" smtClean="0"/>
              <a:t>первая квалификационная категория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/>
              <a:t>Рябцева Юлия </a:t>
            </a:r>
            <a:r>
              <a:rPr lang="ru-RU" sz="2000" dirty="0" smtClean="0"/>
              <a:t>Александровна</a:t>
            </a:r>
          </a:p>
          <a:p>
            <a:pPr marR="0" eaLnBrk="1" hangingPunct="1"/>
            <a:r>
              <a:rPr lang="ru-RU" sz="2000" dirty="0"/>
              <a:t>первая квалификационная категория</a:t>
            </a:r>
          </a:p>
          <a:p>
            <a:pPr marR="0" eaLnBrk="1" hangingPunct="1"/>
            <a:endParaRPr lang="ru-RU" sz="18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3356992"/>
            <a:ext cx="3902694" cy="25920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-271880"/>
            <a:ext cx="8229600" cy="1143000"/>
          </a:xfrm>
        </p:spPr>
        <p:txBody>
          <a:bodyPr/>
          <a:lstStyle/>
          <a:p>
            <a:r>
              <a:rPr lang="ru-RU" sz="5000" b="1" dirty="0">
                <a:solidFill>
                  <a:schemeClr val="tx2">
                    <a:lumMod val="50000"/>
                  </a:schemeClr>
                </a:solidFill>
              </a:rPr>
              <a:t>Внимательный пешеход</a:t>
            </a:r>
            <a:endParaRPr lang="ru-RU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124744"/>
            <a:ext cx="3429000" cy="257278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857290"/>
            <a:ext cx="3816424" cy="286231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71858" y="2167943"/>
            <a:ext cx="6006566" cy="3378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714338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952" y="-286879"/>
            <a:ext cx="8229600" cy="1143000"/>
          </a:xfrm>
        </p:spPr>
        <p:txBody>
          <a:bodyPr/>
          <a:lstStyle/>
          <a:p>
            <a:r>
              <a:rPr lang="ru-RU" sz="5000" b="1" dirty="0">
                <a:solidFill>
                  <a:schemeClr val="tx2">
                    <a:lumMod val="50000"/>
                  </a:schemeClr>
                </a:solidFill>
              </a:rPr>
              <a:t>Игры на асфальте</a:t>
            </a:r>
            <a:endParaRPr lang="ru-RU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764704"/>
            <a:ext cx="2880320" cy="216024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1" t="1125" r="11935"/>
          <a:stretch/>
        </p:blipFill>
        <p:spPr>
          <a:xfrm>
            <a:off x="397379" y="4417592"/>
            <a:ext cx="3287213" cy="231519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71" y="737390"/>
            <a:ext cx="2911959" cy="287305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693" y="1340768"/>
            <a:ext cx="1798320" cy="144475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5864" y="4334258"/>
            <a:ext cx="3212688" cy="240951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853" y="2928482"/>
            <a:ext cx="4064000" cy="173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236269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395536" y="0"/>
            <a:ext cx="8229600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5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Лабиринты </a:t>
            </a:r>
            <a:endParaRPr kumimoji="0" lang="ru-RU" sz="50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pic>
        <p:nvPicPr>
          <p:cNvPr id="5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052736"/>
            <a:ext cx="4479866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020" y="3365566"/>
            <a:ext cx="4662625" cy="3492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182501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865737"/>
            <a:ext cx="4246915" cy="28601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732312"/>
            <a:ext cx="4246915" cy="3045301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611560" y="-24340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5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Будущие олимпийцы</a:t>
            </a:r>
            <a:endParaRPr kumimoji="0" lang="ru-RU" sz="50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pic>
        <p:nvPicPr>
          <p:cNvPr id="7" name="Объект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9175" y="899592"/>
            <a:ext cx="4264330" cy="2832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83" y="3725857"/>
            <a:ext cx="4192322" cy="3188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533618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43478" y="2157479"/>
            <a:ext cx="6016667" cy="3384376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455128" y="-24408"/>
            <a:ext cx="8229600" cy="851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5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Цветочная клумба</a:t>
            </a:r>
            <a:endParaRPr kumimoji="0" lang="ru-RU" sz="50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pic>
        <p:nvPicPr>
          <p:cNvPr id="6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182" y="815473"/>
            <a:ext cx="5292079" cy="2976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13" y="3965997"/>
            <a:ext cx="4915134" cy="2764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884638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"/>
          <p:cNvSpPr txBox="1">
            <a:spLocks/>
          </p:cNvSpPr>
          <p:nvPr/>
        </p:nvSpPr>
        <p:spPr bwMode="auto">
          <a:xfrm>
            <a:off x="467544" y="0"/>
            <a:ext cx="8229600" cy="635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5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Сказочная поляна</a:t>
            </a:r>
            <a:endParaRPr kumimoji="0" lang="ru-RU" sz="50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7659" y="836712"/>
            <a:ext cx="4077699" cy="280831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755601"/>
            <a:ext cx="3888432" cy="292714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278" y="3755624"/>
            <a:ext cx="3856186" cy="2892140"/>
          </a:xfrm>
          <a:prstGeom prst="rect">
            <a:avLst/>
          </a:prstGeom>
        </p:spPr>
      </p:pic>
      <p:pic>
        <p:nvPicPr>
          <p:cNvPr id="16" name="Объект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9680" y="797593"/>
            <a:ext cx="3898304" cy="2923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81606291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815583" y="0"/>
            <a:ext cx="7560840" cy="764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5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Снежные постройки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pic>
        <p:nvPicPr>
          <p:cNvPr id="5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0614" y="980728"/>
            <a:ext cx="3523775" cy="2642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23" y="3986175"/>
            <a:ext cx="3451766" cy="258882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0393" y="4011816"/>
            <a:ext cx="3636030" cy="256318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6636" y="944724"/>
            <a:ext cx="3619787" cy="2714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757273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601216" y="314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5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«Островок размышлений» или «Клуб спорщиков»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8082" y="3509670"/>
            <a:ext cx="3960440" cy="297033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294497"/>
            <a:ext cx="3225238" cy="2418928"/>
          </a:xfrm>
          <a:prstGeom prst="rect">
            <a:avLst/>
          </a:prstGeom>
        </p:spPr>
      </p:pic>
      <p:pic>
        <p:nvPicPr>
          <p:cNvPr id="8" name="Объект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1216" y="1325827"/>
            <a:ext cx="4199121" cy="2362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22347171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251520" y="-320745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5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Дело мастера боится</a:t>
            </a:r>
            <a:endParaRPr kumimoji="0" lang="ru-RU" sz="50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pic>
        <p:nvPicPr>
          <p:cNvPr id="5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4477508" y="2266240"/>
            <a:ext cx="5698832" cy="32055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1" y="850300"/>
            <a:ext cx="3168351" cy="237626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2" y="3347506"/>
            <a:ext cx="4907293" cy="368047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1" y="850300"/>
            <a:ext cx="3169838" cy="2377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586777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933056"/>
            <a:ext cx="4113374" cy="234931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527361"/>
            <a:ext cx="3384376" cy="4755012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147999" y="291983"/>
            <a:ext cx="8229600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5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В гости к насекомым</a:t>
            </a:r>
            <a:endParaRPr kumimoji="0" lang="ru-RU" sz="50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pic>
        <p:nvPicPr>
          <p:cNvPr id="7" name="Объект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3568" y="1527361"/>
            <a:ext cx="4113374" cy="2313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42626750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1484784"/>
            <a:ext cx="835292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3050" lvl="0" indent="-273050"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</a:pPr>
            <a:r>
              <a:rPr lang="ru-RU" sz="4000" b="1" dirty="0">
                <a:solidFill>
                  <a:prstClr val="black"/>
                </a:solidFill>
                <a:latin typeface="Constantia"/>
                <a:cs typeface="+mn-cs"/>
              </a:rPr>
              <a:t>Терренкур </a:t>
            </a:r>
            <a:r>
              <a:rPr lang="ru-RU" sz="4000" dirty="0">
                <a:solidFill>
                  <a:prstClr val="black"/>
                </a:solidFill>
                <a:latin typeface="Constantia"/>
                <a:cs typeface="+mn-cs"/>
              </a:rPr>
              <a:t>– (фр. </a:t>
            </a:r>
            <a:r>
              <a:rPr lang="ru-RU" sz="4000" dirty="0" err="1">
                <a:solidFill>
                  <a:prstClr val="black"/>
                </a:solidFill>
                <a:latin typeface="Constantia"/>
                <a:cs typeface="+mn-cs"/>
              </a:rPr>
              <a:t>terrain</a:t>
            </a:r>
            <a:r>
              <a:rPr lang="ru-RU" sz="4000" dirty="0">
                <a:solidFill>
                  <a:prstClr val="black"/>
                </a:solidFill>
                <a:latin typeface="Constantia"/>
                <a:cs typeface="+mn-cs"/>
              </a:rPr>
              <a:t> – местность,  </a:t>
            </a:r>
            <a:r>
              <a:rPr lang="en-US" sz="4000" dirty="0" err="1">
                <a:solidFill>
                  <a:prstClr val="black"/>
                </a:solidFill>
                <a:latin typeface="Constantia"/>
                <a:cs typeface="+mn-cs"/>
              </a:rPr>
              <a:t>cours</a:t>
            </a:r>
            <a:r>
              <a:rPr lang="ru-RU" sz="4000" dirty="0">
                <a:solidFill>
                  <a:prstClr val="black"/>
                </a:solidFill>
                <a:latin typeface="Constantia"/>
                <a:cs typeface="+mn-cs"/>
              </a:rPr>
              <a:t>- лечение) - метод лечения дозированными по расстоянию, времени и углу наклона пешими восхождениями по размеченным маршрутам</a:t>
            </a:r>
            <a:r>
              <a:rPr lang="ru-RU" sz="4000" dirty="0" smtClean="0">
                <a:solidFill>
                  <a:prstClr val="black"/>
                </a:solidFill>
                <a:latin typeface="Constanti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48237561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833074" y="116632"/>
            <a:ext cx="7715340" cy="741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5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Огородная</a:t>
            </a:r>
            <a:endParaRPr kumimoji="0" lang="ru-RU" sz="50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pic>
        <p:nvPicPr>
          <p:cNvPr id="5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2650592" y="3385200"/>
            <a:ext cx="4079104" cy="229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25872" y="1760636"/>
            <a:ext cx="4124854" cy="232023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5692" y="1762303"/>
            <a:ext cx="4122720" cy="2319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418873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611560" y="-315416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5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Экспериментальная станция</a:t>
            </a:r>
            <a:endParaRPr kumimoji="0" lang="ru-RU" sz="50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pic>
        <p:nvPicPr>
          <p:cNvPr id="5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1600" y="957110"/>
            <a:ext cx="4123619" cy="2319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87441" y="2177772"/>
            <a:ext cx="5580169" cy="313884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3414425"/>
            <a:ext cx="4123619" cy="3092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93161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467544" y="-28473"/>
            <a:ext cx="8229600" cy="868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5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Дыхательная</a:t>
            </a:r>
            <a:endParaRPr kumimoji="0" lang="ru-RU" sz="50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pic>
        <p:nvPicPr>
          <p:cNvPr id="5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7838" y="822782"/>
            <a:ext cx="3702114" cy="3558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8139" y="4024518"/>
            <a:ext cx="4088409" cy="287933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839923"/>
            <a:ext cx="4283968" cy="3212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945347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179512" y="18928"/>
            <a:ext cx="8229600" cy="889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5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Станция настольных игр</a:t>
            </a:r>
            <a:endParaRPr kumimoji="0" lang="ru-RU" sz="50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18" r="18947"/>
          <a:stretch/>
        </p:blipFill>
        <p:spPr>
          <a:xfrm>
            <a:off x="4355976" y="1694447"/>
            <a:ext cx="4940969" cy="5143500"/>
          </a:xfrm>
          <a:prstGeom prst="rect">
            <a:avLst/>
          </a:prstGeom>
        </p:spPr>
      </p:pic>
      <p:pic>
        <p:nvPicPr>
          <p:cNvPr id="6" name="Объект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252" b="-687"/>
          <a:stretch/>
        </p:blipFill>
        <p:spPr bwMode="auto">
          <a:xfrm>
            <a:off x="0" y="980727"/>
            <a:ext cx="4738083" cy="3323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79038814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734888" y="0"/>
            <a:ext cx="8229600" cy="908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5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Станция народных игр</a:t>
            </a:r>
            <a:endParaRPr kumimoji="0" lang="ru-RU" sz="50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pic>
        <p:nvPicPr>
          <p:cNvPr id="5" name="Объект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16016" y="3943055"/>
            <a:ext cx="4438727" cy="2947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908721"/>
            <a:ext cx="4499991" cy="29882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21077"/>
            <a:ext cx="4499992" cy="298827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856" y="904257"/>
            <a:ext cx="4344144" cy="2884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56091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10523" y="1153107"/>
            <a:ext cx="4048837" cy="2277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409" y="637197"/>
            <a:ext cx="2805592" cy="374078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8893" y="3430578"/>
            <a:ext cx="2570566" cy="3427421"/>
          </a:xfrm>
          <a:prstGeom prst="rect">
            <a:avLst/>
          </a:prstGeom>
        </p:spPr>
      </p:pic>
      <p:pic>
        <p:nvPicPr>
          <p:cNvPr id="7" name="Picture 2" descr="C:\Users\1\Desktop\Фотографии\библиотека\DSC0186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306" y="4413355"/>
            <a:ext cx="4350695" cy="2451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 bwMode="auto">
          <a:xfrm>
            <a:off x="0" y="-19690"/>
            <a:ext cx="8776120" cy="128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5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Терренкур по нашему микрорайону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80387"/>
            <a:ext cx="2212344" cy="3933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696331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374850" y="-211919"/>
            <a:ext cx="844562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5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Терренкур «Березовая роща»</a:t>
            </a:r>
            <a:endParaRPr kumimoji="0" lang="ru-RU" sz="50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pic>
        <p:nvPicPr>
          <p:cNvPr id="5" name="Объект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1520" y="965741"/>
            <a:ext cx="3923928" cy="2757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1512" y="945326"/>
            <a:ext cx="4175661" cy="313174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33" y="3780038"/>
            <a:ext cx="3948440" cy="296133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1512" y="3780039"/>
            <a:ext cx="4139952" cy="2961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915613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04050" y="4415780"/>
            <a:ext cx="3989181" cy="2247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3933" y="804085"/>
            <a:ext cx="2571750" cy="3429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221088"/>
            <a:ext cx="3515883" cy="263691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36543" y="1725584"/>
            <a:ext cx="4392599" cy="247083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26"/>
          <a:stretch/>
        </p:blipFill>
        <p:spPr>
          <a:xfrm rot="5400000">
            <a:off x="-611785" y="1376488"/>
            <a:ext cx="3779915" cy="2556347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107504" y="116632"/>
            <a:ext cx="9036496" cy="504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5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Долгосрочный терренкур «День Победы»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399045841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42"/>
          <a:stretch/>
        </p:blipFill>
        <p:spPr bwMode="auto">
          <a:xfrm>
            <a:off x="0" y="-27384"/>
            <a:ext cx="4905889" cy="2969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74"/>
          <a:stretch/>
        </p:blipFill>
        <p:spPr>
          <a:xfrm>
            <a:off x="4873851" y="-27384"/>
            <a:ext cx="4224465" cy="296956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02"/>
          <a:stretch/>
        </p:blipFill>
        <p:spPr>
          <a:xfrm>
            <a:off x="-94088" y="3573017"/>
            <a:ext cx="4774148" cy="324036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47"/>
          <a:stretch/>
        </p:blipFill>
        <p:spPr>
          <a:xfrm>
            <a:off x="4680060" y="3574135"/>
            <a:ext cx="4463940" cy="3239241"/>
          </a:xfrm>
          <a:prstGeom prst="rect">
            <a:avLst/>
          </a:prstGeom>
        </p:spPr>
      </p:pic>
      <p:sp>
        <p:nvSpPr>
          <p:cNvPr id="9" name="Текст 8"/>
          <p:cNvSpPr>
            <a:spLocks noGrp="1"/>
          </p:cNvSpPr>
          <p:nvPr>
            <p:ph type="body" sz="quarter" idx="3"/>
          </p:nvPr>
        </p:nvSpPr>
        <p:spPr>
          <a:xfrm>
            <a:off x="76889" y="2905840"/>
            <a:ext cx="9067111" cy="639762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/>
              <a:t>Переходы от станции к станции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541474607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99592" y="1340768"/>
            <a:ext cx="7416824" cy="4785397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</a:rPr>
              <a:t>«Дети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охотно всегда чем-нибудь занимаются. </a:t>
            </a: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</a:rPr>
              <a:t>Это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весьма полезно, </a:t>
            </a: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</a:rPr>
              <a:t>а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потому не только не следует этому мешать, </a:t>
            </a: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</a:rPr>
              <a:t>но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нужно принимать меры к тому, </a:t>
            </a: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</a:rPr>
              <a:t>чтобы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всегда у них было что делать</a:t>
            </a: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</a:rPr>
              <a:t>.»</a:t>
            </a:r>
            <a:endParaRPr lang="ru-RU" sz="2800" dirty="0">
              <a:ea typeface="Calibri"/>
            </a:endParaRPr>
          </a:p>
          <a:p>
            <a:pPr marL="0" indent="0" algn="r">
              <a:lnSpc>
                <a:spcPct val="115000"/>
              </a:lnSpc>
              <a:spcAft>
                <a:spcPts val="0"/>
              </a:spcAft>
              <a:buNone/>
            </a:pPr>
            <a:endParaRPr lang="ru-RU" sz="1600" dirty="0" smtClean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 marL="0" indent="0" algn="r">
              <a:lnSpc>
                <a:spcPct val="115000"/>
              </a:lnSpc>
              <a:spcAft>
                <a:spcPts val="0"/>
              </a:spcAft>
              <a:buNone/>
            </a:pP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</a:rPr>
              <a:t>Я. А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. Коменский</a:t>
            </a:r>
            <a:endParaRPr lang="ru-RU" sz="2800" dirty="0">
              <a:ea typeface="Calibri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14788710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99391"/>
            <a:ext cx="9144000" cy="7101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537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196752"/>
            <a:ext cx="858964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5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6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Желаем </a:t>
            </a:r>
          </a:p>
          <a:p>
            <a:pPr marL="0" indent="0">
              <a:buNone/>
            </a:pPr>
            <a:r>
              <a:rPr lang="ru-RU" sz="6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творческих </a:t>
            </a:r>
          </a:p>
          <a:p>
            <a:pPr marL="0" indent="0">
              <a:buNone/>
            </a:pPr>
            <a:r>
              <a:rPr lang="ru-RU" sz="6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	    успехов!</a:t>
            </a:r>
            <a:endParaRPr lang="ru-RU" sz="6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356992"/>
            <a:ext cx="3245820" cy="306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010645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Выноска-облако 2"/>
          <p:cNvSpPr/>
          <p:nvPr/>
        </p:nvSpPr>
        <p:spPr>
          <a:xfrm>
            <a:off x="6372200" y="1281366"/>
            <a:ext cx="2664296" cy="1811660"/>
          </a:xfrm>
          <a:prstGeom prst="cloudCallout">
            <a:avLst>
              <a:gd name="adj1" fmla="val -38422"/>
              <a:gd name="adj2" fmla="val 30753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Спортивная площадка 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Выноска-облако 4"/>
          <p:cNvSpPr/>
          <p:nvPr/>
        </p:nvSpPr>
        <p:spPr>
          <a:xfrm>
            <a:off x="395536" y="1274530"/>
            <a:ext cx="2664296" cy="1728192"/>
          </a:xfrm>
          <a:prstGeom prst="cloudCallout">
            <a:avLst>
              <a:gd name="adj1" fmla="val -36706"/>
              <a:gd name="adj2" fmla="val 30092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бъекты за пределами детского сада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Выноска-облако 5"/>
          <p:cNvSpPr/>
          <p:nvPr/>
        </p:nvSpPr>
        <p:spPr>
          <a:xfrm>
            <a:off x="3059832" y="4941168"/>
            <a:ext cx="2664296" cy="1811660"/>
          </a:xfrm>
          <a:prstGeom prst="cloudCallout">
            <a:avLst>
              <a:gd name="adj1" fmla="val -38422"/>
              <a:gd name="adj2" fmla="val 30753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Зона игр на асфальте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5630405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620688"/>
            <a:ext cx="7791363" cy="85351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67544" y="1556792"/>
            <a:ext cx="8461448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ts val="0"/>
              </a:spcBef>
              <a:buClr>
                <a:srgbClr val="33CC33"/>
              </a:buClr>
              <a:buSzPct val="70000"/>
              <a:buFont typeface="Wingdings" pitchFamily="2" charset="2"/>
              <a:buChar char="u"/>
            </a:pPr>
            <a:r>
              <a:rPr lang="ru-RU" sz="30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Упражнять  детей в основных движениях;</a:t>
            </a:r>
          </a:p>
          <a:p>
            <a:pPr marL="342900" lvl="0" indent="-342900">
              <a:spcBef>
                <a:spcPts val="0"/>
              </a:spcBef>
              <a:buClr>
                <a:srgbClr val="33CC33"/>
              </a:buClr>
              <a:buSzPct val="70000"/>
              <a:buFont typeface="Wingdings" pitchFamily="2" charset="2"/>
              <a:buChar char="u"/>
            </a:pPr>
            <a:r>
              <a:rPr lang="ru-RU" sz="30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Развивать  выносливость, ловкость, координацию движений, навыки самоорганизации;</a:t>
            </a:r>
          </a:p>
          <a:p>
            <a:pPr marL="342900" lvl="0" indent="-342900">
              <a:spcBef>
                <a:spcPts val="0"/>
              </a:spcBef>
              <a:buClr>
                <a:srgbClr val="33CC33"/>
              </a:buClr>
              <a:buSzPct val="70000"/>
              <a:buFont typeface="Wingdings" pitchFamily="2" charset="2"/>
              <a:buChar char="u"/>
            </a:pPr>
            <a:r>
              <a:rPr lang="ru-RU" sz="30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Развивать  наблюдательность, любознательность, познавательную активность воспитанников;</a:t>
            </a:r>
          </a:p>
          <a:p>
            <a:pPr marL="342900" lvl="0" indent="-342900">
              <a:spcBef>
                <a:spcPts val="0"/>
              </a:spcBef>
              <a:buClr>
                <a:srgbClr val="33CC33"/>
              </a:buClr>
              <a:buSzPct val="70000"/>
              <a:buFont typeface="Wingdings" pitchFamily="2" charset="2"/>
              <a:buChar char="u"/>
            </a:pPr>
            <a:r>
              <a:rPr lang="ru-RU" sz="30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Воспитывать  чувство коллективизма, взаимопомощи, эстетическое восприятие природы;</a:t>
            </a:r>
          </a:p>
        </p:txBody>
      </p:sp>
    </p:spTree>
    <p:extLst>
      <p:ext uri="{BB962C8B-B14F-4D97-AF65-F5344CB8AC3E}">
        <p14:creationId xmlns:p14="http://schemas.microsoft.com/office/powerpoint/2010/main" val="2167182994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67544" y="476672"/>
            <a:ext cx="81369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kern="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ЗАДАЧИ </a:t>
            </a:r>
            <a:r>
              <a:rPr lang="ru-RU" sz="3200" b="1" kern="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образовательного </a:t>
            </a:r>
            <a:r>
              <a:rPr lang="ru-RU" sz="3200" b="1" kern="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терренкура</a:t>
            </a:r>
            <a:endParaRPr lang="ru-RU" sz="3200" b="1" kern="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31032" y="1412776"/>
            <a:ext cx="8712968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ts val="0"/>
              </a:spcBef>
              <a:buClr>
                <a:srgbClr val="33CC33"/>
              </a:buClr>
              <a:buSzPct val="70000"/>
              <a:buFont typeface="Wingdings" pitchFamily="2" charset="2"/>
              <a:buChar char="u"/>
            </a:pPr>
            <a:r>
              <a:rPr lang="ru-RU" sz="3000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Формировать умение </a:t>
            </a:r>
            <a:r>
              <a:rPr lang="ru-RU" sz="30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делать выводы, устанавливая </a:t>
            </a:r>
            <a:r>
              <a:rPr lang="ru-RU" sz="30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причинно</a:t>
            </a:r>
            <a:r>
              <a:rPr lang="ru-RU" sz="30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– следственные связи между объектами </a:t>
            </a:r>
            <a:r>
              <a:rPr lang="ru-RU" sz="3000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природы;</a:t>
            </a:r>
          </a:p>
          <a:p>
            <a:pPr marL="342900" lvl="0" indent="-342900">
              <a:spcBef>
                <a:spcPts val="0"/>
              </a:spcBef>
              <a:buClr>
                <a:srgbClr val="33CC33"/>
              </a:buClr>
              <a:buSzPct val="70000"/>
              <a:buFont typeface="Wingdings" pitchFamily="2" charset="2"/>
              <a:buChar char="u"/>
            </a:pPr>
            <a:r>
              <a:rPr lang="ru-RU" sz="3000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Формировать  эстетическое восприятие дошкольников. </a:t>
            </a:r>
          </a:p>
          <a:p>
            <a:pPr marL="342900" lvl="0" indent="-342900">
              <a:spcBef>
                <a:spcPts val="0"/>
              </a:spcBef>
              <a:buClr>
                <a:srgbClr val="33CC33"/>
              </a:buClr>
              <a:buSzPct val="70000"/>
              <a:buFont typeface="Wingdings" pitchFamily="2" charset="2"/>
              <a:buChar char="u"/>
            </a:pPr>
            <a:r>
              <a:rPr lang="ru-RU" sz="3000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Приобщать </a:t>
            </a:r>
            <a:r>
              <a:rPr lang="ru-RU" sz="30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детей к здоровому образу жизни. </a:t>
            </a:r>
          </a:p>
          <a:p>
            <a:pPr marL="342900" lvl="0" indent="-342900">
              <a:spcBef>
                <a:spcPts val="0"/>
              </a:spcBef>
              <a:buClr>
                <a:srgbClr val="33CC33"/>
              </a:buClr>
              <a:buSzPct val="70000"/>
              <a:buFont typeface="Wingdings" pitchFamily="2" charset="2"/>
              <a:buChar char="u"/>
            </a:pPr>
            <a:r>
              <a:rPr lang="ru-RU" sz="3000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Побуждать  </a:t>
            </a:r>
            <a:r>
              <a:rPr lang="ru-RU" sz="30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ребенка к проявлению инициативности и самостоятельности в </a:t>
            </a:r>
            <a:r>
              <a:rPr lang="ru-RU" sz="3000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различных </a:t>
            </a:r>
            <a:r>
              <a:rPr lang="ru-RU" sz="30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видах деятельности</a:t>
            </a:r>
            <a:r>
              <a:rPr lang="ru-RU" sz="3000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endParaRPr lang="ru-RU" sz="3000" kern="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3354393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63787" y="0"/>
            <a:ext cx="691276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 sz="2800" b="1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Образовательные терренкуры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подразумевают интеграцию следующих образовательных областей:</a:t>
            </a:r>
            <a:endParaRPr lang="ru-RU" sz="28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1786266328"/>
              </p:ext>
            </p:extLst>
          </p:nvPr>
        </p:nvGraphicFramePr>
        <p:xfrm>
          <a:off x="467544" y="1783904"/>
          <a:ext cx="8496944" cy="4752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84562404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843" name="Rectangle 3"/>
          <p:cNvSpPr>
            <a:spLocks noGrp="1" noChangeArrowheads="1"/>
          </p:cNvSpPr>
          <p:nvPr>
            <p:ph idx="1"/>
          </p:nvPr>
        </p:nvSpPr>
        <p:spPr>
          <a:xfrm>
            <a:off x="539552" y="613608"/>
            <a:ext cx="8136904" cy="803678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Содержание терренкура зависит от выбранной тематики, времени года и погоды </a:t>
            </a:r>
          </a:p>
        </p:txBody>
      </p:sp>
      <p:sp>
        <p:nvSpPr>
          <p:cNvPr id="6" name="Овал 5"/>
          <p:cNvSpPr/>
          <p:nvPr/>
        </p:nvSpPr>
        <p:spPr>
          <a:xfrm>
            <a:off x="3599892" y="2996952"/>
            <a:ext cx="2150835" cy="10214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ru-RU" sz="135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Содержание терренкура </a:t>
            </a:r>
          </a:p>
        </p:txBody>
      </p:sp>
      <p:sp>
        <p:nvSpPr>
          <p:cNvPr id="7" name="Стрелка вправо 6"/>
          <p:cNvSpPr/>
          <p:nvPr/>
        </p:nvSpPr>
        <p:spPr>
          <a:xfrm rot="19670907">
            <a:off x="5229743" y="2505789"/>
            <a:ext cx="735261" cy="483827"/>
          </a:xfrm>
          <a:prstGeom prst="rightArrow">
            <a:avLst/>
          </a:prstGeom>
          <a:solidFill>
            <a:srgbClr val="99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ru-RU" sz="13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Стрелка вправо 7"/>
          <p:cNvSpPr/>
          <p:nvPr/>
        </p:nvSpPr>
        <p:spPr>
          <a:xfrm rot="804911">
            <a:off x="5787982" y="3380477"/>
            <a:ext cx="687191" cy="483827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ru-RU" sz="13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Стрелка вправо 8"/>
          <p:cNvSpPr/>
          <p:nvPr/>
        </p:nvSpPr>
        <p:spPr>
          <a:xfrm rot="13140640">
            <a:off x="3251275" y="2581545"/>
            <a:ext cx="712655" cy="482207"/>
          </a:xfrm>
          <a:prstGeom prst="rightArrow">
            <a:avLst/>
          </a:prstGeom>
          <a:solidFill>
            <a:srgbClr val="00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ru-RU" sz="13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Стрелка вправо 9"/>
          <p:cNvSpPr/>
          <p:nvPr/>
        </p:nvSpPr>
        <p:spPr>
          <a:xfrm rot="10154006">
            <a:off x="2842924" y="3327978"/>
            <a:ext cx="684733" cy="482207"/>
          </a:xfrm>
          <a:prstGeom prst="rightArrow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ru-RU" sz="13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Стрелка вправо 10"/>
          <p:cNvSpPr/>
          <p:nvPr/>
        </p:nvSpPr>
        <p:spPr>
          <a:xfrm rot="8083580">
            <a:off x="3302402" y="4029436"/>
            <a:ext cx="684733" cy="482207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ru-RU" sz="13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Стрелка вправо 11"/>
          <p:cNvSpPr/>
          <p:nvPr/>
        </p:nvSpPr>
        <p:spPr>
          <a:xfrm rot="3453709">
            <a:off x="5257204" y="4033426"/>
            <a:ext cx="687033" cy="483938"/>
          </a:xfrm>
          <a:prstGeom prst="rightArrow">
            <a:avLst/>
          </a:prstGeom>
          <a:solidFill>
            <a:srgbClr val="69D8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ru-RU" sz="13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Стрелка вправо 12"/>
          <p:cNvSpPr/>
          <p:nvPr/>
        </p:nvSpPr>
        <p:spPr>
          <a:xfrm rot="5400000">
            <a:off x="4307986" y="4224771"/>
            <a:ext cx="687032" cy="483938"/>
          </a:xfrm>
          <a:prstGeom prst="rightArrow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ru-RU" sz="13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006461" y="1787672"/>
            <a:ext cx="1872288" cy="1115131"/>
          </a:xfrm>
          <a:prstGeom prst="roundRect">
            <a:avLst/>
          </a:prstGeom>
          <a:solidFill>
            <a:srgbClr val="99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ru-RU" sz="135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комплекс оздоровительных физических упражнений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6518178" y="3407412"/>
            <a:ext cx="1810590" cy="80619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ru-RU" sz="135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Театрализаци</a:t>
            </a:r>
            <a:r>
              <a:rPr lang="ru-RU" sz="135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я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5691184" y="4658787"/>
            <a:ext cx="1689128" cy="743848"/>
          </a:xfrm>
          <a:prstGeom prst="roundRect">
            <a:avLst/>
          </a:prstGeom>
          <a:solidFill>
            <a:srgbClr val="69D8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ru-RU" sz="135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экспериментирование</a:t>
            </a:r>
            <a:endParaRPr lang="ru-RU" sz="135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3892360" y="4908154"/>
            <a:ext cx="1559356" cy="752619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Различные виды игр</a:t>
            </a:r>
            <a:endParaRPr lang="ru-RU" sz="16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2107389" y="4661306"/>
            <a:ext cx="1339463" cy="7500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ru-RU" sz="135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сбор природного материала</a:t>
            </a: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1250133" y="3268264"/>
            <a:ext cx="1530689" cy="112514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ru-RU" sz="135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наблюдения за насекомыми, птицами, растениями</a:t>
            </a: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1115616" y="1787672"/>
            <a:ext cx="2092554" cy="1041278"/>
          </a:xfrm>
          <a:prstGeom prst="roundRect">
            <a:avLst/>
          </a:prstGeom>
          <a:solidFill>
            <a:srgbClr val="00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ru-RU" sz="135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познавательные беседы</a:t>
            </a:r>
          </a:p>
        </p:txBody>
      </p:sp>
    </p:spTree>
    <p:extLst>
      <p:ext uri="{BB962C8B-B14F-4D97-AF65-F5344CB8AC3E}">
        <p14:creationId xmlns:p14="http://schemas.microsoft.com/office/powerpoint/2010/main" val="335731122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999" b="2034"/>
          <a:stretch/>
        </p:blipFill>
        <p:spPr>
          <a:xfrm>
            <a:off x="-12050" y="1139206"/>
            <a:ext cx="4368566" cy="2865858"/>
          </a:xfrm>
          <a:prstGeom prst="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04" y="4149080"/>
            <a:ext cx="4477420" cy="252028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625" y="1196752"/>
            <a:ext cx="4703101" cy="264549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919" y="4149080"/>
            <a:ext cx="4608514" cy="2592289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338816" y="27574"/>
            <a:ext cx="4204997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Метеостанция</a:t>
            </a:r>
            <a:endParaRPr kumimoji="0" lang="ru-RU" sz="1800" b="1" i="0" u="none" strike="noStrike" kern="0" cap="none" spc="0" normalizeH="0" baseline="0" noProof="0" dirty="0" smtClean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350111949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1301</TotalTime>
  <Words>258</Words>
  <Application>Microsoft Office PowerPoint</Application>
  <PresentationFormat>Экран (4:3)</PresentationFormat>
  <Paragraphs>61</Paragraphs>
  <Slides>30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30</vt:i4>
      </vt:variant>
    </vt:vector>
  </HeadingPairs>
  <TitlesOfParts>
    <vt:vector size="40" baseType="lpstr">
      <vt:lpstr>Arial</vt:lpstr>
      <vt:lpstr>Calibri</vt:lpstr>
      <vt:lpstr>Constantia</vt:lpstr>
      <vt:lpstr>Times New Roman</vt:lpstr>
      <vt:lpstr>Wingdings</vt:lpstr>
      <vt:lpstr>Wingdings 2</vt:lpstr>
      <vt:lpstr>Поток</vt:lpstr>
      <vt:lpstr>Тема Office</vt:lpstr>
      <vt:lpstr>2_Тема Office</vt:lpstr>
      <vt:lpstr>1_Тема Office</vt:lpstr>
      <vt:lpstr>Образовательные   терренкуры в ДОУ как условие гармоничного развития дошкольников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Внимательный пешеход</vt:lpstr>
      <vt:lpstr>Игры на асфальте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Фролент Надежда Анатольевна</dc:title>
  <dc:creator>NADYA</dc:creator>
  <cp:lastModifiedBy>Admin</cp:lastModifiedBy>
  <cp:revision>118</cp:revision>
  <dcterms:created xsi:type="dcterms:W3CDTF">2015-03-03T15:05:59Z</dcterms:created>
  <dcterms:modified xsi:type="dcterms:W3CDTF">2017-10-01T09:30:55Z</dcterms:modified>
</cp:coreProperties>
</file>