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318" r:id="rId3"/>
    <p:sldId id="263" r:id="rId4"/>
    <p:sldId id="319" r:id="rId5"/>
    <p:sldId id="260" r:id="rId6"/>
    <p:sldId id="320" r:id="rId7"/>
    <p:sldId id="321" r:id="rId8"/>
    <p:sldId id="322" r:id="rId9"/>
    <p:sldId id="266" r:id="rId10"/>
    <p:sldId id="267" r:id="rId11"/>
    <p:sldId id="261" r:id="rId12"/>
    <p:sldId id="324" r:id="rId13"/>
    <p:sldId id="325" r:id="rId14"/>
    <p:sldId id="326" r:id="rId15"/>
    <p:sldId id="268" r:id="rId16"/>
    <p:sldId id="327" r:id="rId17"/>
    <p:sldId id="328" r:id="rId18"/>
    <p:sldId id="329" r:id="rId19"/>
    <p:sldId id="330" r:id="rId20"/>
    <p:sldId id="331" r:id="rId21"/>
    <p:sldId id="295" r:id="rId22"/>
    <p:sldId id="305" r:id="rId23"/>
    <p:sldId id="297" r:id="rId24"/>
    <p:sldId id="302" r:id="rId25"/>
    <p:sldId id="299" r:id="rId26"/>
    <p:sldId id="303" r:id="rId27"/>
    <p:sldId id="274" r:id="rId28"/>
    <p:sldId id="275" r:id="rId29"/>
    <p:sldId id="285" r:id="rId30"/>
    <p:sldId id="308" r:id="rId31"/>
    <p:sldId id="309" r:id="rId32"/>
    <p:sldId id="311" r:id="rId33"/>
    <p:sldId id="313" r:id="rId34"/>
    <p:sldId id="288" r:id="rId35"/>
    <p:sldId id="315" r:id="rId36"/>
    <p:sldId id="271" r:id="rId37"/>
    <p:sldId id="27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251" autoAdjust="0"/>
    <p:restoredTop sz="94660"/>
  </p:normalViewPr>
  <p:slideViewPr>
    <p:cSldViewPr>
      <p:cViewPr varScale="1">
        <p:scale>
          <a:sx n="43" d="100"/>
          <a:sy n="43" d="100"/>
        </p:scale>
        <p:origin x="-4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A2DF5-E8D5-4E0A-8128-B9011BACE9F4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174F-C104-434A-A28D-6344C2471A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174F-C104-434A-A28D-6344C2471A2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174F-C104-434A-A28D-6344C2471A2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0B30A7E-DC8E-4318-B3F7-30E01861AFA1}" type="datetimeFigureOut">
              <a:rPr lang="ru-RU" smtClean="0"/>
              <a:pPr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4D6D768-D538-49A6-8C7B-25BDCF4A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786058"/>
            <a:ext cx="8286808" cy="214314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«Все профессии важны, все профессии нужны»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2500298" y="5857892"/>
            <a:ext cx="4214842" cy="571504"/>
          </a:xfrm>
        </p:spPr>
        <p:txBody>
          <a:bodyPr>
            <a:normAutofit/>
          </a:bodyPr>
          <a:lstStyle/>
          <a:p>
            <a:r>
              <a:rPr lang="ru-RU" dirty="0" smtClean="0"/>
              <a:t>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4714884"/>
            <a:ext cx="41434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endParaRPr lang="ru-RU" dirty="0" smtClean="0">
              <a:latin typeface="Times New Roman" pitchFamily="18" charset="0"/>
              <a:cs typeface="Arial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dirty="0" smtClean="0">
                <a:latin typeface="Times New Roman" pitchFamily="18" charset="0"/>
                <a:cs typeface="Arial" charset="0"/>
              </a:rPr>
              <a:t>Автор проекта:</a:t>
            </a:r>
          </a:p>
          <a:p>
            <a:pPr>
              <a:lnSpc>
                <a:spcPct val="50000"/>
              </a:lnSpc>
              <a:spcAft>
                <a:spcPts val="600"/>
              </a:spcAft>
              <a:defRPr/>
            </a:pPr>
            <a:endParaRPr lang="ru-RU" dirty="0" smtClean="0">
              <a:latin typeface="Times New Roman" pitchFamily="18" charset="0"/>
              <a:cs typeface="Arial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b="1" dirty="0" smtClean="0">
                <a:latin typeface="Times New Roman" pitchFamily="18" charset="0"/>
                <a:cs typeface="Arial" charset="0"/>
              </a:rPr>
              <a:t>Ахметова Закира Рахимчановна,</a:t>
            </a:r>
          </a:p>
          <a:p>
            <a:pPr>
              <a:spcAft>
                <a:spcPts val="600"/>
              </a:spcAft>
              <a:defRPr/>
            </a:pPr>
            <a:r>
              <a:rPr lang="ru-RU" dirty="0" smtClean="0">
                <a:latin typeface="Times New Roman" pitchFamily="18" charset="0"/>
                <a:cs typeface="Arial" charset="0"/>
              </a:rPr>
              <a:t>Воспитатель первой</a:t>
            </a:r>
          </a:p>
          <a:p>
            <a:pPr>
              <a:spcAft>
                <a:spcPts val="600"/>
              </a:spcAft>
              <a:defRPr/>
            </a:pPr>
            <a:r>
              <a:rPr lang="ru-RU" dirty="0" smtClean="0">
                <a:latin typeface="Times New Roman" pitchFamily="18" charset="0"/>
                <a:cs typeface="Arial" charset="0"/>
              </a:rPr>
              <a:t>квалификационной категории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428605"/>
            <a:ext cx="75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600" dirty="0" smtClean="0"/>
              <a:t>«Средняя общеобразовательная школа № 90 с углубленным изучением предметов художественно - эстетического цикла» дошкольный уровень образования</a:t>
            </a:r>
          </a:p>
          <a:p>
            <a:pPr algn="ctr"/>
            <a:r>
              <a:rPr lang="ru-RU" sz="1600" dirty="0" smtClean="0">
                <a:latin typeface="Times New Roman" pitchFamily="18" charset="0"/>
              </a:rPr>
              <a:t>г. Новосибирск (Ленинский район)</a:t>
            </a:r>
          </a:p>
          <a:p>
            <a:r>
              <a:rPr lang="ru-RU" sz="1600" dirty="0" smtClean="0">
                <a:latin typeface="Times New Roman" pitchFamily="18" charset="0"/>
              </a:rPr>
              <a:t>                                                                 </a:t>
            </a:r>
          </a:p>
          <a:p>
            <a:r>
              <a:rPr lang="ru-RU" sz="1600" dirty="0" smtClean="0">
                <a:latin typeface="Times New Roman" pitchFamily="18" charset="0"/>
              </a:rPr>
              <a:t>                                                                                  ул. </a:t>
            </a:r>
            <a:r>
              <a:rPr lang="ru-RU" sz="1600" dirty="0" err="1" smtClean="0">
                <a:latin typeface="Times New Roman" pitchFamily="18" charset="0"/>
              </a:rPr>
              <a:t>Невельского</a:t>
            </a:r>
            <a:r>
              <a:rPr lang="ru-RU" sz="1600" dirty="0" smtClean="0">
                <a:latin typeface="Times New Roman" pitchFamily="18" charset="0"/>
              </a:rPr>
              <a:t>, 15</a:t>
            </a:r>
          </a:p>
          <a:p>
            <a:r>
              <a:rPr lang="ru-RU" sz="1600" dirty="0" smtClean="0">
                <a:latin typeface="Times New Roman" pitchFamily="18" charset="0"/>
              </a:rPr>
              <a:t>                                                               тел.: (383) 341-09-12, факс: (383) 341-02-67                  </a:t>
            </a:r>
          </a:p>
          <a:p>
            <a:r>
              <a:rPr lang="ru-RU" sz="1600" dirty="0" smtClean="0">
                <a:latin typeface="Times New Roman" pitchFamily="18" charset="0"/>
              </a:rPr>
              <a:t>                                                                    </a:t>
            </a:r>
            <a:endParaRPr lang="ru-RU" sz="1600" dirty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6768" y="2967335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Предполагаемый результат: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Привлечение </a:t>
            </a:r>
            <a:r>
              <a:rPr lang="ru-RU" dirty="0"/>
              <a:t>родителей к жизни детского </a:t>
            </a:r>
            <a:r>
              <a:rPr lang="ru-RU" dirty="0" smtClean="0"/>
              <a:t>сада;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Приобретение знаний </a:t>
            </a:r>
            <a:r>
              <a:rPr lang="ru-RU" dirty="0"/>
              <a:t>и </a:t>
            </a:r>
            <a:r>
              <a:rPr lang="ru-RU" dirty="0" smtClean="0"/>
              <a:t>представлений </a:t>
            </a:r>
            <a:r>
              <a:rPr lang="ru-RU" dirty="0"/>
              <a:t>о некоторых </a:t>
            </a:r>
            <a:r>
              <a:rPr lang="ru-RU" dirty="0" smtClean="0"/>
              <a:t>профессиях;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Задумаются </a:t>
            </a:r>
            <a:r>
              <a:rPr lang="ru-RU" dirty="0"/>
              <a:t>о важности и необходимости каждой </a:t>
            </a:r>
            <a:r>
              <a:rPr lang="ru-RU" dirty="0" smtClean="0"/>
              <a:t>профессии;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У </a:t>
            </a:r>
            <a:r>
              <a:rPr lang="ru-RU" dirty="0"/>
              <a:t>детей возникнет желание задуматься о выборе будущей </a:t>
            </a:r>
            <a:r>
              <a:rPr lang="ru-RU" dirty="0" smtClean="0"/>
              <a:t>профессии</a:t>
            </a:r>
            <a:r>
              <a:rPr lang="ru-RU" b="1" dirty="0" smtClean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Механизмы оценки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dirty="0"/>
              <a:t>Диагностика ( беседы) уровня знаний детьми профессий;</a:t>
            </a:r>
          </a:p>
          <a:p>
            <a:pPr lvl="0"/>
            <a:r>
              <a:rPr lang="ru-RU" dirty="0"/>
              <a:t>Наличие модели работы по данному направлению;</a:t>
            </a:r>
          </a:p>
          <a:p>
            <a:pPr lvl="0"/>
            <a:r>
              <a:rPr lang="ru-RU" dirty="0"/>
              <a:t>Опрос родителей « А нужно ли это дошкольникам»;</a:t>
            </a:r>
          </a:p>
          <a:p>
            <a:pPr lvl="0"/>
            <a:r>
              <a:rPr lang="ru-RU" dirty="0"/>
              <a:t>Наличие тематического каталога.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97040"/>
          </a:xfrm>
        </p:spPr>
        <p:txBody>
          <a:bodyPr>
            <a:normAutofit/>
          </a:bodyPr>
          <a:lstStyle/>
          <a:p>
            <a:pPr defTabSz="914400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atin typeface="Calibri" panose="020F0502020204030204" pitchFamily="34" charset="0"/>
              </a:rPr>
              <a:t>Содержание работы в процессе реализации проекта. </a:t>
            </a:r>
            <a:br>
              <a:rPr lang="ru-RU" sz="3200" b="1" i="1" dirty="0" smtClean="0">
                <a:latin typeface="Calibri" panose="020F0502020204030204" pitchFamily="34" charset="0"/>
              </a:rPr>
            </a:br>
            <a:r>
              <a:rPr lang="ru-RU" sz="2000" b="1" i="1" dirty="0" smtClean="0">
                <a:solidFill>
                  <a:srgbClr val="10243E"/>
                </a:solidFill>
                <a:latin typeface="Calibri" panose="020F0502020204030204" pitchFamily="34" charset="0"/>
              </a:rPr>
              <a:t>Игровая деятельность</a:t>
            </a:r>
            <a:endParaRPr lang="ru-RU" sz="2000" b="1" i="1" dirty="0">
              <a:solidFill>
                <a:srgbClr val="10243E"/>
              </a:solidFill>
              <a:latin typeface="Calibri" panose="020F050202020403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2000240"/>
            <a:ext cx="7467600" cy="4473712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ru-RU" b="1" dirty="0" smtClean="0"/>
              <a:t>Подвижная игры: «Веселые садовники»</a:t>
            </a:r>
          </a:p>
          <a:p>
            <a:pPr>
              <a:buNone/>
            </a:pPr>
            <a:r>
              <a:rPr lang="ru-RU" b="1" dirty="0" smtClean="0"/>
              <a:t>                             «Кому нужен этот предмет?»</a:t>
            </a:r>
          </a:p>
          <a:p>
            <a:pPr>
              <a:buFont typeface="Courier New" pitchFamily="49" charset="0"/>
              <a:buChar char="o"/>
            </a:pPr>
            <a:endParaRPr lang="ru-RU" dirty="0"/>
          </a:p>
        </p:txBody>
      </p:sp>
      <p:pic>
        <p:nvPicPr>
          <p:cNvPr id="1026" name="Picture 2" descr="C:\Users\Пользователь\Desktop\Новая папка\Новая папка (6)\P102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93214"/>
            <a:ext cx="3000396" cy="2250298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Новая папка\Новая папка (6)\P102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286256"/>
            <a:ext cx="3000396" cy="2250297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Новая папка\Новая папка (6)\P1020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928934"/>
            <a:ext cx="3238523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072362" cy="1857364"/>
          </a:xfrm>
        </p:spPr>
        <p:txBody>
          <a:bodyPr>
            <a:normAutofit fontScale="90000"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Театрализация: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«Веселый светофор»; </a:t>
            </a:r>
            <a:br>
              <a:rPr lang="ru-RU" dirty="0" smtClean="0"/>
            </a:br>
            <a:r>
              <a:rPr lang="ru-RU" dirty="0" smtClean="0"/>
              <a:t>                         « Кем быть?»</a:t>
            </a:r>
            <a:endParaRPr lang="ru-RU" dirty="0"/>
          </a:p>
        </p:txBody>
      </p:sp>
      <p:pic>
        <p:nvPicPr>
          <p:cNvPr id="2050" name="Picture 2" descr="C:\Users\Пользователь\Desktop\Новая папка\Новая папка (6)\P102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928934"/>
            <a:ext cx="3500462" cy="2625346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Новая папка\Новая папка (6)\P1020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00438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atin typeface="Calibri" panose="020F0502020204030204" pitchFamily="34" charset="0"/>
              </a:rPr>
              <a:t>Познавательная деятельность </a:t>
            </a:r>
            <a:endParaRPr lang="ru-RU" sz="3200" b="1" i="1" dirty="0">
              <a:latin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501090" cy="4873752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Calibri" pitchFamily="34" charset="0"/>
              </a:rPr>
              <a:t>Формирование целостной картины мира: </a:t>
            </a:r>
          </a:p>
          <a:p>
            <a:pPr algn="ctr"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Calibri" pitchFamily="34" charset="0"/>
              </a:rPr>
              <a:t>Тема: «</a:t>
            </a:r>
            <a:r>
              <a:rPr lang="ru-RU" dirty="0" smtClean="0"/>
              <a:t>Профессий много в мире есть» с элементами интегрированных технологий.</a:t>
            </a:r>
          </a:p>
          <a:p>
            <a:pPr algn="ctr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  <a:p>
            <a:pPr algn="just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Calibri" pitchFamily="34" charset="0"/>
              </a:rPr>
              <a:t>Цель: </a:t>
            </a:r>
            <a:r>
              <a:rPr lang="ru-RU" dirty="0" smtClean="0"/>
              <a:t>Сформирование у детей представлений о</a:t>
            </a:r>
          </a:p>
          <a:p>
            <a:pPr algn="just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/>
              <a:t>множестве профессий и их значимости для человека. Познакомить с новыми современными профессиями и необходимости их возникновения в современном мире. </a:t>
            </a:r>
          </a:p>
          <a:p>
            <a:pPr algn="just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/>
              <a:t>Воспитывать уважение к профессиональной и трудовой деятельности. </a:t>
            </a:r>
          </a:p>
          <a:p>
            <a:pPr algn="ctr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  <a:p>
            <a:pPr algn="ctr">
              <a:spcBef>
                <a:spcPts val="650"/>
              </a:spcBef>
              <a:buSzPct val="10000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Подготовительный этап: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dirty="0"/>
              <a:t>постановка проблемы;</a:t>
            </a:r>
          </a:p>
          <a:p>
            <a:pPr lvl="0"/>
            <a:r>
              <a:rPr lang="ru-RU" dirty="0"/>
              <a:t>выбор названия проекта;</a:t>
            </a:r>
          </a:p>
          <a:p>
            <a:pPr lvl="0"/>
            <a:r>
              <a:rPr lang="ru-RU" dirty="0"/>
              <a:t>изучение методической литературы по данной теме;</a:t>
            </a:r>
          </a:p>
          <a:p>
            <a:pPr lvl="0"/>
            <a:r>
              <a:rPr lang="ru-RU" dirty="0"/>
              <a:t>подбор наглядных пособий.</a:t>
            </a:r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7752" y="4000504"/>
            <a:ext cx="2459037" cy="23764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39725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3200" b="1" i="1" dirty="0" smtClean="0">
                <a:solidFill>
                  <a:srgbClr val="000000"/>
                </a:solidFill>
                <a:latin typeface="Microsoft YaHei" pitchFamily="34" charset="-122"/>
              </a:rPr>
              <a:t>Беседы: </a:t>
            </a:r>
            <a:endParaRPr lang="ru-RU" sz="3200" b="1" i="1" dirty="0">
              <a:solidFill>
                <a:srgbClr val="000000"/>
              </a:solidFill>
              <a:latin typeface="Microsoft YaHei" pitchFamily="34" charset="-12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 </a:t>
            </a:r>
            <a:r>
              <a:rPr lang="ru-RU" sz="3200" dirty="0" smtClean="0"/>
              <a:t>«Какие профессии дети вы знаете?»;</a:t>
            </a:r>
          </a:p>
          <a:p>
            <a:r>
              <a:rPr lang="ru-RU" sz="3200" dirty="0" smtClean="0"/>
              <a:t> «Кем работает мама, папа?»;</a:t>
            </a:r>
          </a:p>
          <a:p>
            <a:r>
              <a:rPr lang="ru-RU" sz="3200" dirty="0" smtClean="0"/>
              <a:t>«Происхождение профессий»;</a:t>
            </a:r>
          </a:p>
          <a:p>
            <a:r>
              <a:rPr lang="ru-RU" sz="3200" dirty="0" smtClean="0"/>
              <a:t> «Как выращивают хлеб»</a:t>
            </a:r>
          </a:p>
          <a:p>
            <a:r>
              <a:rPr lang="ru-RU" sz="3200" dirty="0" smtClean="0"/>
              <a:t>«Кем бы ты хотел стать когда вырастешь?»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Коммуникация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Чтение рассказов</a:t>
            </a:r>
          </a:p>
          <a:p>
            <a:r>
              <a:rPr lang="ru-RU" sz="2000" dirty="0" smtClean="0"/>
              <a:t> К.Чуковский «</a:t>
            </a:r>
            <a:r>
              <a:rPr lang="ru-RU" sz="2000" dirty="0" smtClean="0"/>
              <a:t>Доктор Айболит</a:t>
            </a:r>
            <a:r>
              <a:rPr lang="ru-RU" sz="2000" dirty="0" smtClean="0"/>
              <a:t>», </a:t>
            </a:r>
            <a:r>
              <a:rPr lang="ru-RU" sz="2000" dirty="0" err="1" smtClean="0"/>
              <a:t>И.Турчин</a:t>
            </a:r>
            <a:r>
              <a:rPr lang="ru-RU" sz="2000" dirty="0" smtClean="0"/>
              <a:t> «Человек заболел», С.Я. Маршак «Почта</a:t>
            </a:r>
            <a:r>
              <a:rPr lang="ru-RU" sz="2000" dirty="0" smtClean="0"/>
              <a:t>»,белорусская народная сказка «Легкий хлеб»</a:t>
            </a:r>
            <a:endParaRPr lang="ru-RU" sz="2000" dirty="0" smtClean="0"/>
          </a:p>
          <a:p>
            <a:pPr>
              <a:lnSpc>
                <a:spcPct val="90000"/>
              </a:lnSpc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ru-RU" sz="2000" b="1" i="1" dirty="0" smtClean="0">
                <a:solidFill>
                  <a:srgbClr val="000000"/>
                </a:solidFill>
                <a:latin typeface="Microsoft YaHei" pitchFamily="34" charset="-122"/>
              </a:rPr>
              <a:t>Творческое рассказывание: </a:t>
            </a:r>
          </a:p>
          <a:p>
            <a:pPr>
              <a:lnSpc>
                <a:spcPct val="90000"/>
              </a:lnSpc>
              <a:spcBef>
                <a:spcPts val="7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Презентация  «Мечта о профессии;</a:t>
            </a:r>
          </a:p>
          <a:p>
            <a:pPr>
              <a:lnSpc>
                <a:spcPct val="90000"/>
              </a:lnSpc>
              <a:spcBef>
                <a:spcPts val="7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отгадывание загадок по теме </a:t>
            </a:r>
            <a:r>
              <a:rPr lang="ru-RU" sz="2000" i="1" dirty="0" smtClean="0">
                <a:solidFill>
                  <a:srgbClr val="000000"/>
                </a:solidFill>
              </a:rPr>
              <a:t>«</a:t>
            </a: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Профессии</a:t>
            </a:r>
            <a:r>
              <a:rPr lang="ru-RU" sz="2000" i="1" dirty="0" smtClean="0">
                <a:solidFill>
                  <a:srgbClr val="000000"/>
                </a:solidFill>
              </a:rPr>
              <a:t>»</a:t>
            </a: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.</a:t>
            </a:r>
          </a:p>
          <a:p>
            <a:pPr>
              <a:lnSpc>
                <a:spcPct val="90000"/>
              </a:lnSpc>
              <a:spcBef>
                <a:spcPts val="7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Составление  рассказов  «Мечтаю о профессии…».</a:t>
            </a:r>
          </a:p>
          <a:p>
            <a:pPr>
              <a:lnSpc>
                <a:spcPct val="90000"/>
              </a:lnSpc>
              <a:spcBef>
                <a:spcPts val="7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Рассматривание иллюстраций с изображением разнообразных профессий».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Microsoft YaHei" pitchFamily="34" charset="-122"/>
              </a:rPr>
              <a:t>Художественное слово: </a:t>
            </a:r>
            <a:r>
              <a:rPr lang="ru-RU" sz="2000" dirty="0" smtClean="0">
                <a:solidFill>
                  <a:srgbClr val="000000"/>
                </a:solidFill>
                <a:latin typeface="Microsoft YaHei" pitchFamily="34" charset="-122"/>
              </a:rPr>
              <a:t>В.Маяковский «Кем быть?»</a:t>
            </a:r>
            <a:endParaRPr lang="ru-RU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latin typeface="Calibri" pitchFamily="34" charset="0"/>
              </a:rPr>
              <a:t>ВЫСТАВКА КНИГ  и дидактических игр О профессиях В БИБЛИОТЕЧКЕ ГРУППЫ</a:t>
            </a:r>
            <a:r>
              <a:rPr lang="ru-RU" sz="2800" i="1" dirty="0" smtClean="0">
                <a:latin typeface="Calibri" pitchFamily="34" charset="0"/>
              </a:rPr>
              <a:t> </a:t>
            </a:r>
            <a:endParaRPr lang="ru-RU" sz="2800" b="1" i="1" dirty="0">
              <a:latin typeface="Calibri" pitchFamily="34" charset="0"/>
            </a:endParaRPr>
          </a:p>
        </p:txBody>
      </p:sp>
      <p:pic>
        <p:nvPicPr>
          <p:cNvPr id="1026" name="Picture 2" descr="C:\Users\Пользователь\Desktop\Новая папка\Новая папка (6)\P10205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256"/>
            <a:ext cx="2928958" cy="2196719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Новая папка\Новая папка (6)\P102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2857520" cy="2143140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Новая папка\Новая папка (6)\P1020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643050"/>
            <a:ext cx="2786082" cy="2089562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Новая папка\Новая папка (6)\P1020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214818"/>
            <a:ext cx="3143272" cy="2357454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esktop\Новая папка\Новая папка (6)\P10203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714752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Художественное творчество</a:t>
            </a:r>
            <a:endParaRPr lang="ru-RU" dirty="0"/>
          </a:p>
        </p:txBody>
      </p:sp>
      <p:pic>
        <p:nvPicPr>
          <p:cNvPr id="5122" name="Picture 2" descr="C:\Users\Пользователь\Desktop\группа по годам\гупппа 2014- 2015\поделки\DSC015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714489"/>
            <a:ext cx="3429024" cy="2312260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группа по годам\группа 2013-14\исследаватели весь год\DSCN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3214710" cy="2411032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группа по годам\гупппа 2014- 2015\фото -пальчики\DSC02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2952770" cy="2214578"/>
          </a:xfrm>
          <a:prstGeom prst="rect">
            <a:avLst/>
          </a:prstGeom>
          <a:noFill/>
        </p:spPr>
      </p:pic>
      <p:pic>
        <p:nvPicPr>
          <p:cNvPr id="5126" name="Picture 6" descr="C:\Users\Пользователь\Desktop\группа по годам\гупппа 2014- 2015\Новая папка (6)\DSC020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214818"/>
            <a:ext cx="3119462" cy="2339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solidFill>
                  <a:srgbClr val="17375E"/>
                </a:solidFill>
                <a:latin typeface="Calibri" pitchFamily="34" charset="0"/>
              </a:rPr>
              <a:t>О ПРОЕКТЕ</a:t>
            </a:r>
            <a:br>
              <a:rPr lang="ru-RU" sz="3200" b="1" i="1" dirty="0" smtClean="0">
                <a:solidFill>
                  <a:srgbClr val="17375E"/>
                </a:solidFill>
                <a:latin typeface="Calibri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</a:rPr>
              <a:t>	Тип проекта: </a:t>
            </a:r>
            <a:r>
              <a:rPr lang="ru-RU" i="1" dirty="0" smtClean="0">
                <a:solidFill>
                  <a:srgbClr val="000000"/>
                </a:solidFill>
              </a:rPr>
              <a:t>познавательный </a:t>
            </a:r>
          </a:p>
          <a:p>
            <a:pPr>
              <a:lnSpc>
                <a:spcPct val="90000"/>
              </a:lnSpc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</a:rPr>
              <a:t>	Участники проекта: </a:t>
            </a:r>
            <a:r>
              <a:rPr lang="ru-RU" i="1" dirty="0" smtClean="0">
                <a:solidFill>
                  <a:srgbClr val="000000"/>
                </a:solidFill>
              </a:rPr>
              <a:t>дети старшей группы, родители воспитанников, воспитат</a:t>
            </a:r>
            <a:r>
              <a:rPr lang="ru-RU" i="1" dirty="0" smtClean="0">
                <a:solidFill>
                  <a:srgbClr val="000000"/>
                </a:solidFill>
                <a:latin typeface="Microsoft YaHei" pitchFamily="34" charset="-122"/>
              </a:rPr>
              <a:t>ели 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i="1" dirty="0" smtClean="0">
                <a:solidFill>
                  <a:srgbClr val="000000"/>
                </a:solidFill>
              </a:rPr>
              <a:t>группы </a:t>
            </a:r>
          </a:p>
          <a:p>
            <a:pPr>
              <a:lnSpc>
                <a:spcPct val="90000"/>
              </a:lnSpc>
              <a:spcBef>
                <a:spcPts val="7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</a:rPr>
              <a:t>	Срок реализации проекта: </a:t>
            </a:r>
            <a:r>
              <a:rPr lang="ru-RU" i="1" dirty="0" smtClean="0">
                <a:solidFill>
                  <a:srgbClr val="000000"/>
                </a:solidFill>
              </a:rPr>
              <a:t>краткосрочный </a:t>
            </a:r>
          </a:p>
          <a:p>
            <a:pPr>
              <a:lnSpc>
                <a:spcPct val="90000"/>
              </a:lnSpc>
              <a:spcBef>
                <a:spcPts val="7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0000"/>
                </a:solidFill>
              </a:rPr>
              <a:t>	Формы работы: </a:t>
            </a:r>
            <a:r>
              <a:rPr lang="ru-RU" i="1" dirty="0" smtClean="0">
                <a:solidFill>
                  <a:srgbClr val="000000"/>
                </a:solidFill>
              </a:rPr>
              <a:t>игровая, познавательная, продуктивная, 	работа с родителями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Работа с родителями:</a:t>
            </a:r>
            <a:r>
              <a:rPr lang="ru-RU" sz="3200" b="1" i="1" dirty="0" smtClean="0">
                <a:solidFill>
                  <a:srgbClr val="000000"/>
                </a:solidFill>
                <a:latin typeface="Microsoft YaHei" pitchFamily="34" charset="-122"/>
              </a:rPr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Информационные и просветительские родительские собрания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Организация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индивидуальных бесед и консультаций с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врачами;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Помощь родителей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в организации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экскурсий в библиотеку, на почту, в магазин;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Подборка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фоно и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видеотеки;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Помощь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родителей в сборе и обработке </a:t>
            </a:r>
            <a:endParaRPr lang="ru-RU" altLang="ru-RU" sz="2200" dirty="0" smtClean="0">
              <a:latin typeface="Arial" charset="0"/>
              <a:cs typeface="Arial" charset="0"/>
            </a:endParaRP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информации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по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теме «Профессии»;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Помощь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в выполнении тематических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проектов»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Подбор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и чтение литературы с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детьми;</a:t>
            </a:r>
          </a:p>
          <a:p>
            <a:pPr>
              <a:buFont typeface="Courier New" pitchFamily="49" charset="0"/>
              <a:buChar char="o"/>
            </a:pPr>
            <a:r>
              <a:rPr lang="ru-RU" altLang="ru-RU" sz="2200" dirty="0" smtClean="0">
                <a:latin typeface="Arial" charset="0"/>
                <a:cs typeface="Arial" charset="0"/>
              </a:rPr>
              <a:t>Проведение </a:t>
            </a:r>
            <a:r>
              <a:rPr lang="ru-RU" altLang="ru-RU" sz="2200" dirty="0" smtClean="0">
                <a:latin typeface="Arial" charset="0"/>
                <a:cs typeface="Arial" charset="0"/>
              </a:rPr>
              <a:t>праздников, презентаций </a:t>
            </a:r>
          </a:p>
          <a:p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86512" y="4071942"/>
            <a:ext cx="2459037" cy="23764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Сами уберем и засушим</a:t>
            </a:r>
            <a:endParaRPr lang="ru-RU" dirty="0"/>
          </a:p>
        </p:txBody>
      </p:sp>
      <p:pic>
        <p:nvPicPr>
          <p:cNvPr id="5122" name="Picture 2" descr="C:\Documents and Settings\Тимур\Рабочий стол\P101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53752"/>
            <a:ext cx="3714776" cy="278608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786190"/>
            <a:ext cx="3648376" cy="273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Будущие садоводы</a:t>
            </a:r>
            <a:endParaRPr lang="ru-RU" dirty="0"/>
          </a:p>
        </p:txBody>
      </p:sp>
      <p:pic>
        <p:nvPicPr>
          <p:cNvPr id="4098" name="Picture 2" descr="C:\Documents and Settings\Тимур\Рабочий стол\P101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857652" cy="2786082"/>
          </a:xfrm>
          <a:prstGeom prst="rect">
            <a:avLst/>
          </a:prstGeom>
          <a:noFill/>
        </p:spPr>
      </p:pic>
      <p:pic>
        <p:nvPicPr>
          <p:cNvPr id="4099" name="Picture 3" descr="C:\Documents and Settings\Тимур\Рабочий стол\P1010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43050"/>
            <a:ext cx="3881320" cy="2910990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Новая папка\Новая папка (6)\P1010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000504"/>
            <a:ext cx="3238523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686800" cy="105251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700" dirty="0" smtClean="0"/>
              <a:t>будущие: </a:t>
            </a:r>
            <a:r>
              <a:rPr lang="ru-RU" sz="2700" dirty="0" err="1" smtClean="0"/>
              <a:t>строители,конструкторы</a:t>
            </a:r>
            <a:r>
              <a:rPr lang="ru-RU" sz="2700" dirty="0" smtClean="0"/>
              <a:t>,</a:t>
            </a:r>
            <a:endParaRPr lang="ru-RU" sz="2700" dirty="0"/>
          </a:p>
        </p:txBody>
      </p:sp>
      <p:pic>
        <p:nvPicPr>
          <p:cNvPr id="3074" name="Picture 2" descr="C:\Documents and Settings\Тимур\Рабочий стол\P1010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500174"/>
            <a:ext cx="4143404" cy="3107553"/>
          </a:xfrm>
          <a:prstGeom prst="rect">
            <a:avLst/>
          </a:prstGeom>
          <a:noFill/>
        </p:spPr>
      </p:pic>
      <p:pic>
        <p:nvPicPr>
          <p:cNvPr id="1026" name="Picture 2" descr="C:\Documents and Settings\Тимур\Рабочий стол\P101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045" y="2928934"/>
            <a:ext cx="4192955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4262323" cy="319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Documents and Settings\Тимур\Рабочий стол\P101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158" y="2928934"/>
            <a:ext cx="4091560" cy="35004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29190" y="1571613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воспитательница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7" y="4259996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и инженеры </a:t>
            </a:r>
            <a:endParaRPr lang="ru-RU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8392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2700" dirty="0" smtClean="0"/>
              <a:t>мы не только будущие </a:t>
            </a:r>
            <a:r>
              <a:rPr lang="ru-RU" sz="2700" dirty="0" err="1" smtClean="0"/>
              <a:t>инженеры,но</a:t>
            </a:r>
            <a:r>
              <a:rPr lang="ru-RU" sz="2700" dirty="0" smtClean="0"/>
              <a:t> художники </a:t>
            </a:r>
            <a:br>
              <a:rPr lang="ru-RU" sz="2700" dirty="0" smtClean="0"/>
            </a:br>
            <a:r>
              <a:rPr lang="ru-RU" sz="2700" dirty="0" smtClean="0"/>
              <a:t>                                         и   дизайнеры</a:t>
            </a:r>
            <a:endParaRPr lang="ru-RU" sz="2700" dirty="0"/>
          </a:p>
        </p:txBody>
      </p:sp>
      <p:pic>
        <p:nvPicPr>
          <p:cNvPr id="4098" name="Picture 2" descr="C:\Documents and Settings\Тимур\Рабочий стол\Изображение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285860"/>
            <a:ext cx="3643338" cy="2732504"/>
          </a:xfrm>
          <a:prstGeom prst="rect">
            <a:avLst/>
          </a:prstGeom>
          <a:noFill/>
        </p:spPr>
      </p:pic>
      <p:pic>
        <p:nvPicPr>
          <p:cNvPr id="4099" name="Picture 3" descr="C:\Documents and Settings\Тимур\Рабочий стол\P102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5165860" y="1388060"/>
            <a:ext cx="3547920" cy="2593012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786190"/>
            <a:ext cx="40005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pic>
        <p:nvPicPr>
          <p:cNvPr id="6146" name="Picture 2" descr="C:\Documents and Settings\Тимур\Рабочий стол\P1010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286280" cy="3214710"/>
          </a:xfrm>
          <a:prstGeom prst="rect">
            <a:avLst/>
          </a:prstGeom>
          <a:noFill/>
        </p:spPr>
      </p:pic>
      <p:pic>
        <p:nvPicPr>
          <p:cNvPr id="6147" name="Picture 3" descr="C:\Documents and Settings\Тимур\Рабочий стол\P1010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571876"/>
            <a:ext cx="4047259" cy="3036432"/>
          </a:xfrm>
          <a:prstGeom prst="rect">
            <a:avLst/>
          </a:prstGeom>
          <a:noFill/>
        </p:spPr>
      </p:pic>
      <p:pic>
        <p:nvPicPr>
          <p:cNvPr id="6148" name="Picture 4" descr="C:\Documents and Settings\Тимур\Рабочий стол\P1010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642918"/>
            <a:ext cx="3691266" cy="277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вместе с логопедом</a:t>
            </a:r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50986"/>
            <a:ext cx="3143272" cy="247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986" y="4071942"/>
            <a:ext cx="3333773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3277740" cy="245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071934" cy="305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Documents and Settings\Тимур\Рабочий стол\P102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7" y="3615261"/>
            <a:ext cx="3929090" cy="2946818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42918"/>
            <a:ext cx="4077393" cy="305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Заключительный этап: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dirty="0"/>
              <a:t>Презентация </a:t>
            </a:r>
            <a:r>
              <a:rPr lang="ru-RU" dirty="0" smtClean="0"/>
              <a:t>своих профессий родителями</a:t>
            </a:r>
            <a:endParaRPr lang="ru-RU" dirty="0"/>
          </a:p>
          <a:p>
            <a:pPr lvl="0"/>
            <a:r>
              <a:rPr lang="ru-RU" dirty="0"/>
              <a:t>Родительское собрание на тему « Все профессии важны, все профессии </a:t>
            </a:r>
            <a:r>
              <a:rPr lang="ru-RU" dirty="0" smtClean="0"/>
              <a:t>нужны»-круглый стол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572132" y="3929066"/>
          <a:ext cx="1828800" cy="2205037"/>
        </p:xfrm>
        <a:graphic>
          <a:graphicData uri="http://schemas.openxmlformats.org/presentationml/2006/ole">
            <p:oleObj spid="_x0000_s4098" name="Точечный рисунок" r:id="rId3" imgW="790476" imgH="95263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Проблема: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pPr lvl="0"/>
            <a:r>
              <a:rPr lang="ru-RU" dirty="0" smtClean="0"/>
              <a:t> У </a:t>
            </a:r>
            <a:r>
              <a:rPr lang="ru-RU" dirty="0"/>
              <a:t>дошкольников нет четких представлений о разнообразии трудовой деятельности взрослых;</a:t>
            </a:r>
          </a:p>
          <a:p>
            <a:pPr lvl="0"/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сформированы знания о конкретных действиях некоторых профессий;</a:t>
            </a:r>
          </a:p>
          <a:p>
            <a:pPr lvl="0"/>
            <a:r>
              <a:rPr lang="ru-RU" dirty="0"/>
              <a:t> </a:t>
            </a:r>
            <a:r>
              <a:rPr lang="ru-RU" dirty="0" smtClean="0"/>
              <a:t>Не </a:t>
            </a:r>
            <a:r>
              <a:rPr lang="ru-RU" dirty="0"/>
              <a:t>четко представляют, какие существуют особенности в той или иной профессии;</a:t>
            </a:r>
          </a:p>
          <a:p>
            <a:pPr lvl="0"/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могут назвать конкретные  предметы, необходимые одной или другой профессии.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за круглым столом </a:t>
            </a:r>
            <a:endParaRPr lang="ru-RU" dirty="0"/>
          </a:p>
        </p:txBody>
      </p:sp>
      <p:pic>
        <p:nvPicPr>
          <p:cNvPr id="6146" name="Picture 2" descr="C:\Documents and Settings\Тимур\Рабочий стол\P102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262323" cy="2786082"/>
          </a:xfrm>
          <a:prstGeom prst="rect">
            <a:avLst/>
          </a:prstGeom>
          <a:noFill/>
        </p:spPr>
      </p:pic>
      <p:pic>
        <p:nvPicPr>
          <p:cNvPr id="5123" name="Picture 3" descr="C:\Documents and Settings\Тимур\Рабочий стол\P102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077005" cy="3057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ярмарка профессий </a:t>
            </a:r>
            <a:endParaRPr lang="ru-RU" dirty="0"/>
          </a:p>
        </p:txBody>
      </p:sp>
      <p:pic>
        <p:nvPicPr>
          <p:cNvPr id="3074" name="Picture 2" descr="C:\Documents and Settings\Тимур\Рабочий стол\P102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21" y="1714488"/>
            <a:ext cx="3896870" cy="2922652"/>
          </a:xfrm>
          <a:prstGeom prst="rect">
            <a:avLst/>
          </a:prstGeom>
          <a:noFill/>
        </p:spPr>
      </p:pic>
      <p:pic>
        <p:nvPicPr>
          <p:cNvPr id="3075" name="Picture 3" descr="C:\Documents and Settings\Тимур\Рабочий стол\P1020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3706368" cy="2779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есть еще порох, а мы не отстаем</a:t>
            </a:r>
            <a:endParaRPr lang="ru-RU" dirty="0"/>
          </a:p>
        </p:txBody>
      </p:sp>
      <p:pic>
        <p:nvPicPr>
          <p:cNvPr id="6146" name="Picture 2" descr="C:\Documents and Settings\Тимур\Рабочий стол\P102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66862"/>
            <a:ext cx="3357586" cy="4476781"/>
          </a:xfrm>
          <a:prstGeom prst="rect">
            <a:avLst/>
          </a:prstGeom>
          <a:noFill/>
        </p:spPr>
      </p:pic>
      <p:pic>
        <p:nvPicPr>
          <p:cNvPr id="6147" name="Picture 3" descr="C:\Documents and Settings\Тимур\Рабочий стол\P1020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340864"/>
            <a:ext cx="3387852" cy="4159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sz="4000" dirty="0" smtClean="0"/>
              <a:t>а мы вам мастер класс покажем</a:t>
            </a:r>
            <a:endParaRPr lang="ru-RU" sz="4000" dirty="0"/>
          </a:p>
        </p:txBody>
      </p:sp>
      <p:pic>
        <p:nvPicPr>
          <p:cNvPr id="5122" name="Picture 2" descr="C:\Documents and Settings\Тимур\Рабочий стол\P1020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891686" cy="2918765"/>
          </a:xfrm>
          <a:prstGeom prst="rect">
            <a:avLst/>
          </a:prstGeom>
          <a:noFill/>
        </p:spPr>
      </p:pic>
      <p:pic>
        <p:nvPicPr>
          <p:cNvPr id="7170" name="Picture 2" descr="C:\Documents and Settings\Тимур\Рабочий стол\с фотика\102_PANA\P1020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00372"/>
            <a:ext cx="4077005" cy="3057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вместе веселее</a:t>
            </a:r>
            <a:endParaRPr lang="ru-RU" dirty="0"/>
          </a:p>
        </p:txBody>
      </p:sp>
      <p:pic>
        <p:nvPicPr>
          <p:cNvPr id="4098" name="Picture 2" descr="C:\Documents and Settings\Тимур\Рабочий стол\P1020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58" y="-9429840"/>
            <a:ext cx="5993892" cy="7991856"/>
          </a:xfrm>
          <a:prstGeom prst="rect">
            <a:avLst/>
          </a:prstGeom>
          <a:noFill/>
        </p:spPr>
      </p:pic>
      <p:pic>
        <p:nvPicPr>
          <p:cNvPr id="4099" name="Picture 3" descr="C:\Documents and Settings\Тимур\Рабочий стол\P102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3857652" cy="2928958"/>
          </a:xfrm>
          <a:prstGeom prst="rect">
            <a:avLst/>
          </a:prstGeom>
          <a:noFill/>
        </p:spPr>
      </p:pic>
      <p:pic>
        <p:nvPicPr>
          <p:cNvPr id="4100" name="Picture 4" descr="C:\Documents and Settings\Тимур\Рабочий стол\P1020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14686"/>
            <a:ext cx="4077005" cy="3057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Тимур\Рабочий стол\P102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876"/>
            <a:ext cx="3143272" cy="2571768"/>
          </a:xfrm>
          <a:prstGeom prst="rect">
            <a:avLst/>
          </a:prstGeom>
          <a:noFill/>
        </p:spPr>
      </p:pic>
      <p:pic>
        <p:nvPicPr>
          <p:cNvPr id="8194" name="Picture 2" descr="C:\Documents and Settings\Тимур\Рабочий стол\P102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3" y="857232"/>
            <a:ext cx="3886504" cy="2914878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Новая папка\Новая папка (6)\P10203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929066"/>
            <a:ext cx="3429024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1285860"/>
            <a:ext cx="3000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Calibri" panose="020F0502020204030204" pitchFamily="34" charset="0"/>
              </a:rPr>
              <a:t>Работа с </a:t>
            </a:r>
            <a:r>
              <a:rPr lang="ru-RU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родителями</a:t>
            </a:r>
            <a:r>
              <a:rPr lang="ru-RU" sz="3200" b="1" i="1" dirty="0" smtClean="0">
                <a:latin typeface="Calibri" panose="020F0502020204030204" pitchFamily="34" charset="0"/>
              </a:rPr>
              <a:t>:</a:t>
            </a:r>
            <a:endParaRPr lang="ru-RU" sz="3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Выводы и результативность работы над </a:t>
            </a:r>
            <a:r>
              <a:rPr lang="ru-RU" b="1" dirty="0" smtClean="0"/>
              <a:t>проектом: </a:t>
            </a:r>
            <a:endParaRPr lang="ru-RU" dirty="0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85720" y="2123656"/>
            <a:ext cx="821537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дошкольников появился интерес к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данной теме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«П</a:t>
            </a:r>
            <a:r>
              <a:rPr lang="ru-RU" sz="2800" dirty="0" smtClean="0">
                <a:solidFill>
                  <a:srgbClr val="55555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рофессии»;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формировалось целостное представление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dirty="0" smtClean="0">
                <a:solidFill>
                  <a:srgbClr val="55555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55555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трудовой деятельности взрослых;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Более подробно познакомились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dirty="0" smtClean="0">
                <a:solidFill>
                  <a:srgbClr val="55555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55555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профессиями своих родителей;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Разучили загадки и стихи о профессиях.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Спасибо за внимание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39672"/>
            <a:ext cx="5802919" cy="408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17375E"/>
                </a:solidFill>
                <a:latin typeface="Calibri" pitchFamily="34" charset="0"/>
              </a:rPr>
              <a:t>Актуальность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Одна из основных задач дошкольного образования – формирование положительного отношения к труду и первичных представлений о труде взрослых, его роли в обществе и жизни каждого человека. </a:t>
            </a:r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2571744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Задачи:</a:t>
            </a:r>
            <a:endParaRPr lang="ru-RU" sz="2400" dirty="0"/>
          </a:p>
        </p:txBody>
      </p:sp>
      <p:sp>
        <p:nvSpPr>
          <p:cNvPr id="6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000108"/>
            <a:ext cx="7500990" cy="1643074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r>
              <a:rPr lang="ru-RU" sz="3200" dirty="0" smtClean="0"/>
              <a:t>Создание условий  для формирования целостного  представления дошкольников о профессиях; уточнения и обобщения  представления детей о профессиях; научиться  уважительно, относиться к людям всех профессий; задуматься  участников проекта о будущей  профессии</a:t>
            </a:r>
            <a:r>
              <a:rPr lang="ru-RU" sz="2900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143248"/>
            <a:ext cx="750099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7188">
              <a:spcBef>
                <a:spcPts val="563"/>
              </a:spcBef>
              <a:buClr>
                <a:srgbClr val="000000"/>
              </a:buClr>
              <a:buSzPct val="100000"/>
              <a:buFont typeface="Times New Roman" pitchFamily="18" charset="0"/>
              <a:buAutoNum type="arabicPeriod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Пополнить предметно-развивающую среду по теме проекта.</a:t>
            </a:r>
          </a:p>
          <a:p>
            <a:pPr marL="358775" indent="-357188">
              <a:spcBef>
                <a:spcPts val="563"/>
              </a:spcBef>
              <a:buClr>
                <a:srgbClr val="000000"/>
              </a:buClr>
              <a:buSzPct val="100000"/>
              <a:buFont typeface="Times New Roman" pitchFamily="18" charset="0"/>
              <a:buAutoNum type="arabicPeriod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Сформировать у детей систему знаний о  профессиях.</a:t>
            </a:r>
          </a:p>
          <a:p>
            <a:pPr marL="358775" indent="-357188">
              <a:spcBef>
                <a:spcPts val="563"/>
              </a:spcBef>
              <a:buClr>
                <a:srgbClr val="000000"/>
              </a:buClr>
              <a:buSzPct val="100000"/>
              <a:buFont typeface="Times New Roman" pitchFamily="18" charset="0"/>
              <a:buAutoNum type="arabicPeriod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</a:pPr>
            <a:endParaRPr lang="ru-RU" sz="2000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58775" indent="-357188"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</a:pP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3.Развивать творческие и интеллектуальные способности детей.</a:t>
            </a:r>
            <a:endParaRPr lang="ru-RU" sz="2000" i="1" dirty="0" smtClean="0">
              <a:solidFill>
                <a:srgbClr val="000000"/>
              </a:solidFill>
            </a:endParaRPr>
          </a:p>
          <a:p>
            <a:pPr marL="358775" indent="-357188"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</a:pPr>
            <a:r>
              <a:rPr lang="ru-RU" sz="2000" i="1" dirty="0" smtClean="0">
                <a:latin typeface="Microsoft YaHei" pitchFamily="34" charset="-122"/>
              </a:rPr>
              <a:t> </a:t>
            </a:r>
          </a:p>
          <a:p>
            <a:pPr lvl="0"/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ru-RU" sz="2000" i="1" dirty="0" smtClean="0">
                <a:solidFill>
                  <a:srgbClr val="000000"/>
                </a:solidFill>
                <a:latin typeface="Microsoft YaHei" pitchFamily="34" charset="-122"/>
              </a:rPr>
              <a:t>..</a:t>
            </a:r>
            <a:r>
              <a:rPr lang="ru-RU" sz="2000" dirty="0" smtClean="0"/>
              <a:t> заставить детей задуматься о выборе будущей профессии.</a:t>
            </a:r>
            <a:endParaRPr lang="ru-RU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8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chemeClr val="tx2"/>
                </a:solidFill>
                <a:latin typeface="Microsoft YaHei" pitchFamily="34" charset="-122"/>
              </a:rPr>
              <a:t>Этапы реализации проекта:</a:t>
            </a:r>
            <a:r>
              <a:rPr lang="ru-RU" sz="3200" b="1" i="1" dirty="0" smtClean="0">
                <a:solidFill>
                  <a:srgbClr val="000000"/>
                </a:solidFill>
                <a:latin typeface="Microsoft YaHei" pitchFamily="34" charset="-122"/>
              </a:rPr>
              <a:t> </a:t>
            </a:r>
          </a:p>
          <a:p>
            <a:pPr>
              <a:lnSpc>
                <a:spcPct val="150000"/>
              </a:lnSpc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i="1" dirty="0" smtClean="0">
                <a:solidFill>
                  <a:srgbClr val="000000"/>
                </a:solidFill>
                <a:latin typeface="Microsoft YaHei" pitchFamily="34" charset="-122"/>
              </a:rPr>
              <a:t>	</a:t>
            </a:r>
            <a:r>
              <a:rPr lang="ru-RU" b="1" i="1" dirty="0" smtClean="0">
                <a:solidFill>
                  <a:srgbClr val="000000"/>
                </a:solidFill>
                <a:latin typeface="Microsoft YaHei" pitchFamily="34" charset="-122"/>
              </a:rPr>
              <a:t>I этап </a:t>
            </a:r>
            <a:r>
              <a:rPr lang="ru-RU" b="1" i="1" dirty="0" smtClean="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ru-RU" b="1" i="1" dirty="0" smtClean="0">
                <a:solidFill>
                  <a:srgbClr val="000000"/>
                </a:solidFill>
                <a:latin typeface="Microsoft YaHei" pitchFamily="34" charset="-122"/>
              </a:rPr>
              <a:t> подготовительный </a:t>
            </a:r>
          </a:p>
          <a:p>
            <a:pPr>
              <a:lnSpc>
                <a:spcPct val="150000"/>
              </a:lnSpc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i="1" dirty="0" smtClean="0">
                <a:solidFill>
                  <a:srgbClr val="000000"/>
                </a:solidFill>
                <a:latin typeface="Microsoft YaHei" pitchFamily="34" charset="-122"/>
              </a:rPr>
              <a:t>	</a:t>
            </a:r>
            <a:r>
              <a:rPr lang="ru-RU" b="1" i="1" dirty="0" smtClean="0">
                <a:solidFill>
                  <a:srgbClr val="000000"/>
                </a:solidFill>
                <a:latin typeface="Microsoft YaHei" pitchFamily="34" charset="-122"/>
              </a:rPr>
              <a:t>II этап </a:t>
            </a:r>
            <a:r>
              <a:rPr lang="ru-RU" b="1" i="1" dirty="0" smtClean="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ru-RU" b="1" i="1" dirty="0" smtClean="0">
                <a:solidFill>
                  <a:srgbClr val="000000"/>
                </a:solidFill>
                <a:latin typeface="Microsoft YaHei" pitchFamily="34" charset="-122"/>
              </a:rPr>
              <a:t> основной ( практический) </a:t>
            </a:r>
          </a:p>
          <a:p>
            <a:pPr>
              <a:lnSpc>
                <a:spcPct val="150000"/>
              </a:lnSpc>
              <a:spcBef>
                <a:spcPts val="6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i="1" dirty="0" smtClean="0">
                <a:solidFill>
                  <a:srgbClr val="000000"/>
                </a:solidFill>
                <a:latin typeface="Microsoft YaHei" pitchFamily="34" charset="-122"/>
              </a:rPr>
              <a:t>	</a:t>
            </a:r>
            <a:r>
              <a:rPr lang="ru-RU" b="1" i="1" dirty="0" smtClean="0">
                <a:solidFill>
                  <a:srgbClr val="000000"/>
                </a:solidFill>
                <a:latin typeface="Microsoft YaHei" pitchFamily="34" charset="-122"/>
              </a:rPr>
              <a:t>III этап- заключительный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Calibri" panose="020F0502020204030204" pitchFamily="34" charset="0"/>
              </a:rPr>
              <a:t>I этап – подготовительный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1313" indent="-339725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3600" i="1" dirty="0" smtClean="0">
                <a:solidFill>
                  <a:srgbClr val="000000"/>
                </a:solidFill>
                <a:latin typeface="Calibri" pitchFamily="34" charset="0"/>
              </a:rPr>
              <a:t>Обсуждение цели, задачи с детьми и родителями. </a:t>
            </a:r>
          </a:p>
          <a:p>
            <a:pPr marL="341313" indent="-339725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sz="400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39725">
              <a:lnSpc>
                <a:spcPct val="12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3600" i="1" dirty="0" smtClean="0">
                <a:solidFill>
                  <a:srgbClr val="000000"/>
                </a:solidFill>
                <a:latin typeface="Microsoft YaHei" pitchFamily="34" charset="-122"/>
              </a:rPr>
              <a:t>Анкетирование родителей.</a:t>
            </a:r>
            <a:endParaRPr lang="ru-RU" sz="3600" i="1" dirty="0" smtClean="0">
              <a:solidFill>
                <a:srgbClr val="000000"/>
              </a:solidFill>
            </a:endParaRPr>
          </a:p>
          <a:p>
            <a:pPr marL="341313" indent="-339725">
              <a:lnSpc>
                <a:spcPct val="12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sz="400" i="1" dirty="0" smtClean="0">
              <a:solidFill>
                <a:srgbClr val="000000"/>
              </a:solidFill>
            </a:endParaRPr>
          </a:p>
          <a:p>
            <a:pPr marL="341313" indent="-339725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3600" i="1" dirty="0" smtClean="0">
                <a:solidFill>
                  <a:srgbClr val="000000"/>
                </a:solidFill>
                <a:latin typeface="Calibri" pitchFamily="34" charset="0"/>
              </a:rPr>
              <a:t>Перспективное планирование проекта. </a:t>
            </a:r>
          </a:p>
          <a:p>
            <a:pPr lvl="1">
              <a:lnSpc>
                <a:spcPct val="12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sz="400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39725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3600" i="1" dirty="0" smtClean="0">
                <a:solidFill>
                  <a:srgbClr val="000000"/>
                </a:solidFill>
                <a:latin typeface="Calibri" pitchFamily="34" charset="0"/>
              </a:rPr>
              <a:t>Накопление методических материалов по проблеме.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/>
            <a:r>
              <a:rPr lang="ru-RU" sz="3200" b="1" i="1" dirty="0" smtClean="0">
                <a:latin typeface="Calibri" pitchFamily="34" charset="0"/>
              </a:rPr>
              <a:t> II этап – основной    	(практический)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i="1" dirty="0" smtClean="0">
                <a:solidFill>
                  <a:srgbClr val="000000"/>
                </a:solidFill>
                <a:latin typeface="Calibri" pitchFamily="34" charset="0"/>
              </a:rPr>
              <a:t>Внедрение в </a:t>
            </a:r>
            <a:r>
              <a:rPr lang="ru-RU" sz="3600" i="1" dirty="0" err="1" smtClean="0">
                <a:solidFill>
                  <a:srgbClr val="000000"/>
                </a:solidFill>
                <a:latin typeface="Calibri" pitchFamily="34" charset="0"/>
              </a:rPr>
              <a:t>воспитательно</a:t>
            </a:r>
            <a:r>
              <a:rPr lang="ru-RU" sz="3600" i="1" dirty="0" smtClean="0">
                <a:solidFill>
                  <a:srgbClr val="000000"/>
                </a:solidFill>
                <a:latin typeface="Calibri" pitchFamily="34" charset="0"/>
              </a:rPr>
              <a:t> – образовательный процесс эффективных методов и приемов по расширению знаний дошкольников о  разных профессиях людей.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Механизм реализации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/>
              <a:t> </a:t>
            </a:r>
            <a:endParaRPr lang="ru-RU" dirty="0"/>
          </a:p>
          <a:p>
            <a:pPr lvl="0"/>
            <a:r>
              <a:rPr lang="ru-RU" dirty="0" smtClean="0"/>
              <a:t>Знакомство </a:t>
            </a:r>
            <a:r>
              <a:rPr lang="ru-RU" dirty="0"/>
              <a:t>с детской литературой о труде взрослых, профессиях;</a:t>
            </a:r>
          </a:p>
          <a:p>
            <a:pPr lvl="0"/>
            <a:r>
              <a:rPr lang="ru-RU" dirty="0"/>
              <a:t>Беседа с детьми о профессиях;</a:t>
            </a:r>
          </a:p>
          <a:p>
            <a:pPr lvl="0"/>
            <a:r>
              <a:rPr lang="ru-RU" dirty="0"/>
              <a:t>Составление тематического каталога по данной проблеме;</a:t>
            </a:r>
          </a:p>
          <a:p>
            <a:pPr lvl="0"/>
            <a:r>
              <a:rPr lang="ru-RU" dirty="0"/>
              <a:t>Картотека загадок о профессиях;</a:t>
            </a:r>
          </a:p>
          <a:p>
            <a:pPr lvl="0"/>
            <a:r>
              <a:rPr lang="ru-RU" dirty="0"/>
              <a:t>Дидактическая игра </a:t>
            </a:r>
            <a:r>
              <a:rPr lang="ru-RU" dirty="0" smtClean="0"/>
              <a:t>«Все профессии важны»,</a:t>
            </a:r>
          </a:p>
          <a:p>
            <a:pPr lvl="0">
              <a:buNone/>
            </a:pPr>
            <a:r>
              <a:rPr lang="ru-RU" dirty="0" smtClean="0"/>
              <a:t>     « Профессии»</a:t>
            </a:r>
            <a:endParaRPr lang="ru-RU" dirty="0"/>
          </a:p>
          <a:p>
            <a:pPr lvl="0"/>
            <a:r>
              <a:rPr lang="ru-RU" dirty="0"/>
              <a:t>Сюжетно –ролевые игры;</a:t>
            </a:r>
          </a:p>
          <a:p>
            <a:pPr lvl="0"/>
            <a:r>
              <a:rPr lang="ru-RU" dirty="0"/>
              <a:t>Составление родителей и детей книжек малышек;</a:t>
            </a:r>
          </a:p>
          <a:p>
            <a:pPr lvl="0"/>
            <a:r>
              <a:rPr lang="ru-RU" dirty="0" smtClean="0"/>
              <a:t>Презентации родителями  </a:t>
            </a:r>
            <a:r>
              <a:rPr lang="ru-RU" dirty="0"/>
              <a:t>своих </a:t>
            </a:r>
            <a:r>
              <a:rPr lang="ru-RU" dirty="0" smtClean="0"/>
              <a:t>профессий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442</TotalTime>
  <Words>732</Words>
  <Application>Microsoft Office PowerPoint</Application>
  <PresentationFormat>Экран (4:3)</PresentationFormat>
  <Paragraphs>152</Paragraphs>
  <Slides>37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Эркер</vt:lpstr>
      <vt:lpstr>Точечный рисунок</vt:lpstr>
      <vt:lpstr>         «Все профессии важны, все профессии нужны» </vt:lpstr>
      <vt:lpstr>О ПРОЕКТЕ </vt:lpstr>
      <vt:lpstr>                    Проблема:</vt:lpstr>
      <vt:lpstr>Актуальность </vt:lpstr>
      <vt:lpstr>Цель:</vt:lpstr>
      <vt:lpstr>Слайд 6</vt:lpstr>
      <vt:lpstr>I этап – подготовительный</vt:lpstr>
      <vt:lpstr> II этап – основной     (практический) </vt:lpstr>
      <vt:lpstr>Механизм реализации проекта:</vt:lpstr>
      <vt:lpstr>Предполагаемый результат:</vt:lpstr>
      <vt:lpstr>Механизмы оценки проекта:</vt:lpstr>
      <vt:lpstr>Содержание работы в процессе реализации проекта.  Игровая деятельность</vt:lpstr>
      <vt:lpstr>    Театрализация:                           «Веселый светофор»;                           « Кем быть?»</vt:lpstr>
      <vt:lpstr>Познавательная деятельность </vt:lpstr>
      <vt:lpstr>Подготовительный этап:</vt:lpstr>
      <vt:lpstr>Беседы: </vt:lpstr>
      <vt:lpstr>Коммуникация</vt:lpstr>
      <vt:lpstr>ВЫСТАВКА КНИГ  и дидактических игр О профессиях В БИБЛИОТЕЧКЕ ГРУППЫ </vt:lpstr>
      <vt:lpstr>Художественное творчество</vt:lpstr>
      <vt:lpstr>Работа с родителями: </vt:lpstr>
      <vt:lpstr>          Сами уберем и засушим</vt:lpstr>
      <vt:lpstr>               Будущие садоводы</vt:lpstr>
      <vt:lpstr> будущие: строители,конструкторы,</vt:lpstr>
      <vt:lpstr>   </vt:lpstr>
      <vt:lpstr>   мы не только будущие инженеры,но художники                                           и   дизайнеры</vt:lpstr>
      <vt:lpstr>            </vt:lpstr>
      <vt:lpstr>             вместе с логопедом</vt:lpstr>
      <vt:lpstr>Слайд 28</vt:lpstr>
      <vt:lpstr>Заключительный этап:</vt:lpstr>
      <vt:lpstr>             за круглым столом </vt:lpstr>
      <vt:lpstr>          ярмарка профессий </vt:lpstr>
      <vt:lpstr>  есть еще порох, а мы не отстаем</vt:lpstr>
      <vt:lpstr>                а мы вам мастер класс покажем</vt:lpstr>
      <vt:lpstr>                    вместе веселее</vt:lpstr>
      <vt:lpstr>Слайд 35</vt:lpstr>
      <vt:lpstr>Выводы и результативность работы над проектом: </vt:lpstr>
      <vt:lpstr>             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Все профессии нужны, все профессии важны </dc:title>
  <dc:creator>Тимур</dc:creator>
  <cp:lastModifiedBy>Пользователь</cp:lastModifiedBy>
  <cp:revision>54</cp:revision>
  <dcterms:created xsi:type="dcterms:W3CDTF">2013-04-20T16:46:37Z</dcterms:created>
  <dcterms:modified xsi:type="dcterms:W3CDTF">2015-04-02T07:36:31Z</dcterms:modified>
</cp:coreProperties>
</file>