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404" r:id="rId3"/>
    <p:sldId id="405" r:id="rId4"/>
    <p:sldId id="406" r:id="rId5"/>
    <p:sldId id="407" r:id="rId6"/>
    <p:sldId id="408" r:id="rId7"/>
    <p:sldId id="358" r:id="rId8"/>
    <p:sldId id="374" r:id="rId9"/>
    <p:sldId id="370" r:id="rId10"/>
    <p:sldId id="341" r:id="rId11"/>
    <p:sldId id="342" r:id="rId12"/>
    <p:sldId id="343" r:id="rId13"/>
    <p:sldId id="318" r:id="rId14"/>
    <p:sldId id="319" r:id="rId15"/>
    <p:sldId id="300" r:id="rId16"/>
    <p:sldId id="302" r:id="rId17"/>
    <p:sldId id="303" r:id="rId18"/>
    <p:sldId id="305" r:id="rId19"/>
    <p:sldId id="306" r:id="rId20"/>
    <p:sldId id="309" r:id="rId21"/>
    <p:sldId id="310" r:id="rId22"/>
    <p:sldId id="314" r:id="rId23"/>
    <p:sldId id="320" r:id="rId24"/>
    <p:sldId id="321" r:id="rId25"/>
    <p:sldId id="350" r:id="rId26"/>
    <p:sldId id="351" r:id="rId27"/>
    <p:sldId id="322" r:id="rId28"/>
    <p:sldId id="323" r:id="rId29"/>
    <p:sldId id="338" r:id="rId30"/>
    <p:sldId id="339" r:id="rId31"/>
    <p:sldId id="353" r:id="rId32"/>
    <p:sldId id="397" r:id="rId33"/>
    <p:sldId id="399" r:id="rId34"/>
    <p:sldId id="411" r:id="rId35"/>
    <p:sldId id="412" r:id="rId36"/>
    <p:sldId id="403" r:id="rId37"/>
    <p:sldId id="277" r:id="rId38"/>
    <p:sldId id="295" r:id="rId39"/>
    <p:sldId id="258" r:id="rId40"/>
    <p:sldId id="259" r:id="rId41"/>
    <p:sldId id="260" r:id="rId42"/>
    <p:sldId id="296" r:id="rId43"/>
    <p:sldId id="261" r:id="rId44"/>
    <p:sldId id="262" r:id="rId45"/>
    <p:sldId id="281" r:id="rId46"/>
    <p:sldId id="265" r:id="rId47"/>
    <p:sldId id="266" r:id="rId48"/>
    <p:sldId id="267" r:id="rId49"/>
    <p:sldId id="268" r:id="rId50"/>
    <p:sldId id="270" r:id="rId51"/>
    <p:sldId id="294" r:id="rId52"/>
    <p:sldId id="272" r:id="rId53"/>
    <p:sldId id="298" r:id="rId54"/>
    <p:sldId id="287" r:id="rId55"/>
    <p:sldId id="289" r:id="rId56"/>
    <p:sldId id="273" r:id="rId57"/>
    <p:sldId id="274" r:id="rId58"/>
    <p:sldId id="276" r:id="rId59"/>
    <p:sldId id="297" r:id="rId60"/>
    <p:sldId id="285" r:id="rId61"/>
    <p:sldId id="282" r:id="rId62"/>
    <p:sldId id="409" r:id="rId63"/>
    <p:sldId id="410" r:id="rId64"/>
    <p:sldId id="336" r:id="rId6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582" autoAdjust="0"/>
    <p:restoredTop sz="94660"/>
  </p:normalViewPr>
  <p:slideViewPr>
    <p:cSldViewPr>
      <p:cViewPr>
        <p:scale>
          <a:sx n="106" d="100"/>
          <a:sy n="106" d="100"/>
        </p:scale>
        <p:origin x="4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AE87A-6828-4A97-BC7E-C8A95A53B74D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785CF-2E25-461E-9F7F-AF854AF49BB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571480"/>
            <a:ext cx="8215370" cy="535785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Научные экспедиции как фактор успешности исследовательской работы в музее «У истоков города» Новосибирской классической гимназии №17</a:t>
            </a:r>
            <a:b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b="1" i="1" dirty="0" smtClean="0">
                <a:solidFill>
                  <a:schemeClr val="accent5">
                    <a:lumMod val="75000"/>
                  </a:schemeClr>
                </a:solidFill>
              </a:rPr>
              <a:t>Яковлева Л.Д., </a:t>
            </a:r>
            <a:br>
              <a:rPr lang="ru-RU" sz="4000" b="1" i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b="1" i="1" dirty="0" smtClean="0">
                <a:solidFill>
                  <a:schemeClr val="accent5">
                    <a:lumMod val="75000"/>
                  </a:schemeClr>
                </a:solidFill>
              </a:rPr>
              <a:t>руководитель музея</a:t>
            </a:r>
            <a:endParaRPr lang="ru-RU" sz="40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35716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</a:rPr>
              <a:t>Встреча с потомками Г.М. Будагова. Москва, 6 апреля 2012г.</a:t>
            </a:r>
            <a:endParaRPr lang="ru-RU" sz="4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4" name="Picture 2" descr="D:\МУЗЕЙ\НОУ НОУ НОУ\БУДАГОВ ВСЁ\ПОТОМКИ БУДАГОВА\У БУДАГОВЫХ В МОСКВЕ\DSCF8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6222" y="1643050"/>
            <a:ext cx="6242069" cy="4681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2286008"/>
          </a:xfrm>
        </p:spPr>
        <p:txBody>
          <a:bodyPr>
            <a:noAutofit/>
          </a:bodyPr>
          <a:lstStyle/>
          <a:p>
            <a:pPr algn="ctr"/>
            <a:r>
              <a:rPr lang="ru-RU" sz="4200" b="1" dirty="0" smtClean="0">
                <a:solidFill>
                  <a:schemeClr val="accent5">
                    <a:lumMod val="75000"/>
                  </a:schemeClr>
                </a:solidFill>
              </a:rPr>
              <a:t>Правнуки Г.М. Будагова – Евгения и Леонид со своей матерью</a:t>
            </a:r>
            <a:r>
              <a:rPr lang="ru-RU" sz="42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42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600" i="1" dirty="0" smtClean="0">
                <a:solidFill>
                  <a:schemeClr val="accent5">
                    <a:lumMod val="75000"/>
                  </a:schemeClr>
                </a:solidFill>
              </a:rPr>
              <a:t>(Из семейного архива внучки Г.М.Будагова – Орловой Л.Г.)</a:t>
            </a:r>
            <a:endParaRPr lang="ru-RU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2290" name="Picture 2" descr="D:\НАУЧНАЯ РАБОТА1\НОУ ШЕСТАКОВА\ФОТО ОТ ЕВГЕНИИ\Евгения Николаевна , Любовь Григорьевна, Леонид Николаевич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2571743"/>
            <a:ext cx="5566832" cy="4175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21442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</a:rPr>
              <a:t>Праправнуки Г.М. Будагова – </a:t>
            </a:r>
            <a:br>
              <a:rPr lang="ru-RU" sz="40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</a:rPr>
              <a:t>Мария, Александр, Ирина со своей бабушкой </a:t>
            </a:r>
            <a:r>
              <a:rPr lang="ru-RU" sz="3600" i="1" dirty="0" smtClean="0">
                <a:solidFill>
                  <a:schemeClr val="accent5">
                    <a:lumMod val="75000"/>
                  </a:schemeClr>
                </a:solidFill>
              </a:rPr>
              <a:t>(Из семейного архива внучки </a:t>
            </a:r>
            <a:r>
              <a:rPr lang="ru-RU" sz="3600" i="1" dirty="0" smtClean="0"/>
              <a:t>Г.М.Будагова – Орловой Л.Г.)</a:t>
            </a:r>
            <a:endParaRPr lang="ru-RU" sz="3600" dirty="0"/>
          </a:p>
        </p:txBody>
      </p:sp>
      <p:pic>
        <p:nvPicPr>
          <p:cNvPr id="13314" name="Picture 2" descr="D:\НАУЧНАЯ РАБОТА1\НОУ ШЕСТАКОВА\ФОТО ОТ ЕВГЕНИИ\Ирина, Александр, Любовь Григорьевна, Мария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357430"/>
            <a:ext cx="5789626" cy="43422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76" y="214290"/>
            <a:ext cx="3943320" cy="9906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accent5">
                    <a:lumMod val="75000"/>
                  </a:schemeClr>
                </a:solidFill>
              </a:rPr>
              <a:t>РГИА</a:t>
            </a:r>
            <a:endParaRPr lang="ru-RU" sz="4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0" y="1214422"/>
            <a:ext cx="4114800" cy="494253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   –Федеральный государственный архив Российской Федерации</a:t>
            </a:r>
          </a:p>
          <a:p>
            <a:pPr>
              <a:buNone/>
            </a:pPr>
            <a:r>
              <a:rPr lang="ru-RU" dirty="0" smtClean="0"/>
              <a:t>    –Дата открытия 1922 год</a:t>
            </a:r>
          </a:p>
          <a:p>
            <a:pPr>
              <a:buNone/>
            </a:pPr>
            <a:r>
              <a:rPr lang="ru-RU" dirty="0" smtClean="0"/>
              <a:t>    –Количество единиц хранения 6,5 млн. </a:t>
            </a:r>
          </a:p>
          <a:p>
            <a:pPr>
              <a:buNone/>
            </a:pPr>
            <a:r>
              <a:rPr lang="ru-RU" dirty="0" smtClean="0"/>
              <a:t>    –Хронологические рамки документов конец XVIII в. — 1917</a:t>
            </a:r>
            <a:endParaRPr lang="ru-RU" dirty="0"/>
          </a:p>
        </p:txBody>
      </p:sp>
      <p:pic>
        <p:nvPicPr>
          <p:cNvPr id="6146" name="Picture 2" descr="F:\Новая папка\DSCF34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1"/>
            <a:ext cx="4572000" cy="6286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52400"/>
            <a:ext cx="8258204" cy="9905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solidFill>
                  <a:schemeClr val="accent5">
                    <a:lumMod val="75000"/>
                  </a:schemeClr>
                </a:solidFill>
              </a:rPr>
              <a:t>Работаем в РГИА – главном архиве России</a:t>
            </a:r>
            <a:endParaRPr lang="ru-RU" sz="4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219" name="Picture 3" descr="D:\III ТИХОМИРОВСКИЕ ЧТЕНИЯ 1 этаж\СЕКЦИЯ КРАЕВЕДЕНИЕ\НАУЧНАЯ РАБОТА Л и М\РГИА Великий сибирский путь Глеб СЛАВА\НАУЧНАЯ РАБОТА Л и М\презентация\DSCF33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4747450" cy="3571876"/>
          </a:xfrm>
          <a:prstGeom prst="rect">
            <a:avLst/>
          </a:prstGeom>
          <a:noFill/>
        </p:spPr>
      </p:pic>
      <p:pic>
        <p:nvPicPr>
          <p:cNvPr id="7170" name="Picture 2" descr="F:\Новая папка\DSCF34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375420"/>
            <a:ext cx="4643438" cy="34825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29600" cy="9906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Сибирь и Великая Сибирская железная дорога. Издание 2-е. Исправленное и дополненное, – Санкт-Петербург, 1896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 descr="F:\архив\Обложки\Изображение 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500174"/>
            <a:ext cx="3717889" cy="5072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306" y="285728"/>
            <a:ext cx="4657700" cy="471490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</a:rPr>
              <a:t>Сибирская железная дорога. Издание канцелярии комитета министров. – Санкт-Петербург, 1901</a:t>
            </a:r>
            <a:endParaRPr lang="ru-RU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4" name="Picture 2" descr="F:\архив\Обложки\Изображе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893752"/>
            <a:ext cx="3330752" cy="5964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4857784" cy="600076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Сибирская железная дорога в её прошлом и настоящем. Исторический очерк составлен </a:t>
            </a:r>
            <a:r>
              <a:rPr lang="ru-RU" sz="3200" b="1" dirty="0" err="1" smtClean="0">
                <a:solidFill>
                  <a:schemeClr val="accent5">
                    <a:lumMod val="75000"/>
                  </a:schemeClr>
                </a:solidFill>
              </a:rPr>
              <a:t>Саблером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 С.В. и Сосновским И.В.. Под главною редакцией </a:t>
            </a:r>
            <a:r>
              <a:rPr lang="ru-RU" sz="3200" b="1" dirty="0" err="1" smtClean="0">
                <a:solidFill>
                  <a:schemeClr val="accent5">
                    <a:lumMod val="75000"/>
                  </a:schemeClr>
                </a:solidFill>
              </a:rPr>
              <a:t>Статс-Секретаря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 Куломзина, – Санкт-Петербург, 1903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098" name="Picture 2" descr="F:\архив\Обложки\Изображение 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6991" y="886351"/>
            <a:ext cx="4127009" cy="59716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143932" cy="128588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</a:rPr>
              <a:t>Викентий</a:t>
            </a:r>
            <a:r>
              <a:rPr lang="ru-RU" b="1" dirty="0" smtClean="0">
                <a:solidFill>
                  <a:schemeClr val="tx1"/>
                </a:solidFill>
              </a:rPr>
              <a:t> Игнатьевич Роецкий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(1861-1896)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5" name="Содержимое 4" descr="roeckiivi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2000240"/>
            <a:ext cx="2891539" cy="3571900"/>
          </a:xfrm>
        </p:spPr>
      </p:pic>
      <p:sp>
        <p:nvSpPr>
          <p:cNvPr id="6" name="TextBox 5"/>
          <p:cNvSpPr txBox="1"/>
          <p:nvPr/>
        </p:nvSpPr>
        <p:spPr>
          <a:xfrm>
            <a:off x="5214942" y="2000240"/>
            <a:ext cx="28575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Начальник изыскательского отряда для определения местоположения железнодорожного моста через Обь.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752" y="0"/>
            <a:ext cx="3800444" cy="4786322"/>
          </a:xfrm>
        </p:spPr>
        <p:txBody>
          <a:bodyPr>
            <a:normAutofit/>
          </a:bodyPr>
          <a:lstStyle/>
          <a:p>
            <a:pPr lvl="0"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Формулярный список о службе В.И. </a:t>
            </a:r>
            <a:r>
              <a:rPr lang="ru-RU" b="1" dirty="0" err="1" smtClean="0">
                <a:solidFill>
                  <a:schemeClr val="accent5">
                    <a:lumMod val="75000"/>
                  </a:schemeClr>
                </a:solidFill>
              </a:rPr>
              <a:t>Роецкого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b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(РГИА, Ф. 229, оп.19, д. 2456, л. 8)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098" name="Picture 2" descr="D:\III ТИХОМИРОВСКИЕ ЧТЕНИЯ 1 этаж\СКАНЕР ПРИЛОЖЕНИЯ\Роецкий\Изображе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00042"/>
            <a:ext cx="3518159" cy="56393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chemeClr val="accent5">
                    <a:lumMod val="75000"/>
                  </a:schemeClr>
                </a:solidFill>
              </a:rPr>
              <a:t>Первые экспедиции</a:t>
            </a:r>
            <a:endParaRPr lang="ru-RU" sz="5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197493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</a:rPr>
              <a:t>2011 год</a:t>
            </a:r>
          </a:p>
          <a:p>
            <a:pPr>
              <a:buNone/>
            </a:pPr>
            <a:r>
              <a:rPr lang="ru-RU" dirty="0" smtClean="0"/>
              <a:t> </a:t>
            </a:r>
            <a:r>
              <a:rPr lang="ru-RU" u="sng" dirty="0" smtClean="0"/>
              <a:t>Июнь </a:t>
            </a:r>
            <a:r>
              <a:rPr lang="ru-RU" dirty="0" smtClean="0"/>
              <a:t>– в Киев. Результат: нашли прямых потомков Н.М. Тихомирова. </a:t>
            </a:r>
          </a:p>
          <a:p>
            <a:pPr algn="just">
              <a:buNone/>
            </a:pPr>
            <a:r>
              <a:rPr lang="ru-RU" u="sng" dirty="0" smtClean="0"/>
              <a:t>Ноябрь</a:t>
            </a:r>
            <a:r>
              <a:rPr lang="ru-RU" dirty="0" smtClean="0"/>
              <a:t> – в Омск. Новая информация о внуках Тихомирова Всеволоде и Михаиле. 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</a:rPr>
              <a:t>2012 год</a:t>
            </a:r>
          </a:p>
          <a:p>
            <a:r>
              <a:rPr lang="ru-RU" dirty="0" smtClean="0"/>
              <a:t>Научно-исследовательская работа </a:t>
            </a:r>
            <a:r>
              <a:rPr lang="ru-RU" dirty="0" err="1" smtClean="0"/>
              <a:t>Маматова</a:t>
            </a:r>
            <a:r>
              <a:rPr lang="ru-RU" dirty="0" smtClean="0"/>
              <a:t> Глеба «Финальная глава историко-краеведческого детектива: семья Н.М. Тихомирова» (лауреат Золотой Лиги на секции «Краеведение» городской НПК, лауреат НПК «Эврика»)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714356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Николай Павлович Меженинов</a:t>
            </a:r>
            <a:b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(1838-1901)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929190" y="2500306"/>
            <a:ext cx="3757610" cy="365665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Выдающийся изыскатель и строитель железных дорог в России, начальник строительства </a:t>
            </a:r>
            <a:r>
              <a:rPr lang="ru-RU" b="1" dirty="0" err="1" smtClean="0">
                <a:solidFill>
                  <a:schemeClr val="accent5">
                    <a:lumMod val="75000"/>
                  </a:schemeClr>
                </a:solidFill>
              </a:rPr>
              <a:t>Средне-Сибирской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 железной дороги. </a:t>
            </a:r>
          </a:p>
        </p:txBody>
      </p:sp>
      <p:pic>
        <p:nvPicPr>
          <p:cNvPr id="4" name="Рисунок 3" descr="mezheninovn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1928802"/>
            <a:ext cx="2500330" cy="378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929190" y="1201082"/>
            <a:ext cx="3829048" cy="5656918"/>
          </a:xfrm>
        </p:spPr>
        <p:txBody>
          <a:bodyPr/>
          <a:lstStyle/>
          <a:p>
            <a:pPr lvl="0">
              <a:buNone/>
            </a:pPr>
            <a:r>
              <a:rPr lang="ru-RU" dirty="0" smtClean="0"/>
              <a:t>   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Доклад о назначении Н.П. Меженинова начальником изысканий Среднесибирской железной дороги.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    (РГИА, Ф.229, оп.19, д.816,л.43)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 descr="D:\III ТИХОМИРОВСКИЕ ЧТЕНИЯ 1 этаж\СКАНЕР ПРИЛОЖЕНИЯ\Меженинов\Изображение 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4799173" cy="66057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213358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Григорий Моисеевич Будагов </a:t>
            </a:r>
            <a:b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(1852—1921)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714876" y="2000240"/>
            <a:ext cx="3971924" cy="415672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Инженер-путеец, один из участников строительства Среднесибирского участка Сибирской железной дороги. Руководил строительством моста, построил первую школу в поселке.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2" descr="D:\НАУЧНАЯ РАБОТА1\НОУ ШЕСТАКОВА\800x800_0.48024300 1219107614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500174"/>
            <a:ext cx="4000528" cy="48859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Встреча с потомками Г.Г. Будагова, сына Г.М. Будагова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8194" name="Picture 2" descr="D:\III ТИХОМИРОВСКИЕ ЧТЕНИЯ 1 этаж\СЕКЦИЯ КРАЕВЕДЕНИЕ\НАУЧНАЯ РАБОТА Л и М\РГИА Великий сибирский путь Глеб СЛАВА\НАУЧНАЯ РАБОТА Л и М\презентация\DSCF338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142960"/>
            <a:ext cx="4286280" cy="571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Армяно-Григорианское кладбище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8194" name="Picture 2" descr="\\Presscenter\d\ЯКОВЛЕВА ЛД\ПЕТЕРБУРГ НОЯБРЬ 2013\Безимени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714488"/>
            <a:ext cx="9169493" cy="5143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1759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Семейные (родовые) захоронения </a:t>
            </a:r>
            <a:r>
              <a:rPr lang="ru-RU" sz="3200" b="1" dirty="0" err="1" smtClean="0">
                <a:solidFill>
                  <a:schemeClr val="accent5">
                    <a:lumMod val="75000"/>
                  </a:schemeClr>
                </a:solidFill>
              </a:rPr>
              <a:t>Оларуни-Гамазовых-Лалаевых-Будаговых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 на Армяно-Григорианском кладбище в Санкт-Петербурге</a:t>
            </a:r>
            <a:endParaRPr lang="ru-RU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 descr="D:\МУЗЕЙ\НОУ НОУ НОУ\БУДАГОВ ВСЁ\Армянское кладбище  Будаговы\IMGP50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Любовь Григорьевна Орлова рядом с могилой Григория Григорьевича Будагова</a:t>
            </a:r>
            <a:endParaRPr lang="ru-RU" sz="3600" b="1" dirty="0"/>
          </a:p>
        </p:txBody>
      </p:sp>
      <p:pic>
        <p:nvPicPr>
          <p:cNvPr id="1026" name="Picture 2" descr="D:\моя папка\БУДАГОВ ВСЁ\Армянское кладбище  Будаговы\DSCF79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611693"/>
            <a:ext cx="6283877" cy="47129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Могила Г.М. и Г.Г. </a:t>
            </a:r>
            <a:r>
              <a:rPr lang="ru-RU" b="1" dirty="0" err="1" smtClean="0">
                <a:solidFill>
                  <a:schemeClr val="tx1"/>
                </a:solidFill>
              </a:rPr>
              <a:t>Будаговых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9218" name="Picture 2" descr="\\Presscenter\d\ЯКОВЛЕВА ЛД\ПЕТЕРБУРГ НОЯБРЬ 2013\Безимени-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0"/>
            <a:ext cx="6096000" cy="3429000"/>
          </a:xfrm>
          <a:prstGeom prst="rect">
            <a:avLst/>
          </a:prstGeom>
          <a:noFill/>
        </p:spPr>
      </p:pic>
      <p:pic>
        <p:nvPicPr>
          <p:cNvPr id="9219" name="Picture 3" descr="\\Presscenter\d\ЯКОВЛЕВА ЛД\ПЕТЕРБУРГ НОЯБРЬ 2013\Безимени-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15177" y="1428736"/>
            <a:ext cx="5228823" cy="2928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9526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solidFill>
                  <a:schemeClr val="accent5">
                    <a:lumMod val="75000"/>
                  </a:schemeClr>
                </a:solidFill>
              </a:rPr>
              <a:t>Практическая значимость экспедиции в Санкт-Петербург</a:t>
            </a:r>
            <a:endParaRPr lang="ru-RU" sz="4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/>
              <a:t>    –обнаружили новые данные о строительстве Великого Сибирского пути. </a:t>
            </a:r>
          </a:p>
          <a:p>
            <a:pPr>
              <a:buNone/>
            </a:pPr>
            <a:r>
              <a:rPr lang="ru-RU" dirty="0" smtClean="0"/>
              <a:t>    –реконструировали  биографии инженеров-путейцев и выявили взаимосвязь с историей нашего города;</a:t>
            </a:r>
          </a:p>
          <a:p>
            <a:pPr>
              <a:buNone/>
            </a:pPr>
            <a:r>
              <a:rPr lang="ru-RU" dirty="0" smtClean="0"/>
              <a:t>    –выявили точную дату смерти Н</a:t>
            </a:r>
            <a:r>
              <a:rPr lang="en-US" dirty="0" smtClean="0"/>
              <a:t>.</a:t>
            </a:r>
            <a:r>
              <a:rPr lang="ru-RU" dirty="0" smtClean="0"/>
              <a:t>П</a:t>
            </a:r>
            <a:r>
              <a:rPr lang="en-US" dirty="0" smtClean="0"/>
              <a:t>. </a:t>
            </a:r>
            <a:r>
              <a:rPr lang="ru-RU" dirty="0" smtClean="0"/>
              <a:t>Меженинова</a:t>
            </a:r>
            <a:r>
              <a:rPr lang="en-US" dirty="0" smtClean="0"/>
              <a:t>;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 –обнаружили новые белые пятна в жизни В</a:t>
            </a:r>
            <a:r>
              <a:rPr lang="en-US" dirty="0" smtClean="0"/>
              <a:t>.</a:t>
            </a:r>
            <a:r>
              <a:rPr lang="ru-RU" dirty="0" smtClean="0"/>
              <a:t>И</a:t>
            </a:r>
            <a:r>
              <a:rPr lang="en-US" dirty="0" smtClean="0"/>
              <a:t>. </a:t>
            </a:r>
            <a:r>
              <a:rPr lang="ru-RU" dirty="0" err="1" smtClean="0"/>
              <a:t>Роецкого</a:t>
            </a:r>
            <a:r>
              <a:rPr lang="en-US" dirty="0" smtClean="0"/>
              <a:t>;</a:t>
            </a:r>
            <a:endParaRPr lang="ru-RU" dirty="0" smtClean="0"/>
          </a:p>
          <a:p>
            <a:pPr>
              <a:buNone/>
            </a:pPr>
            <a:r>
              <a:rPr lang="en-US" dirty="0" smtClean="0"/>
              <a:t>    –</a:t>
            </a:r>
            <a:r>
              <a:rPr lang="ru-RU" dirty="0" smtClean="0"/>
              <a:t>способствовали увековечиванию памяти основателя нашего города Григория Моисеевича Будагова на Армяно-Григорианском кладбище</a:t>
            </a:r>
            <a:r>
              <a:rPr lang="en-US" dirty="0" smtClean="0"/>
              <a:t>.</a:t>
            </a: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71435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200" b="1" dirty="0" err="1" smtClean="0"/>
              <a:t>Будаговская</a:t>
            </a:r>
            <a:r>
              <a:rPr lang="ru-RU" sz="4200" b="1" dirty="0" smtClean="0"/>
              <a:t> школа в </a:t>
            </a:r>
            <a:r>
              <a:rPr lang="ru-RU" sz="4200" b="1" dirty="0" err="1" smtClean="0"/>
              <a:t>Кривощеково</a:t>
            </a:r>
            <a:r>
              <a:rPr lang="ru-RU" sz="4200" b="1" dirty="0" smtClean="0"/>
              <a:t> </a:t>
            </a:r>
            <a:r>
              <a:rPr lang="ru-RU" sz="4200" i="1" dirty="0" smtClean="0"/>
              <a:t>(из личного фонда Савченко С.А.)</a:t>
            </a:r>
            <a:endParaRPr lang="ru-RU" sz="4200" i="1" dirty="0"/>
          </a:p>
        </p:txBody>
      </p:sp>
      <p:pic>
        <p:nvPicPr>
          <p:cNvPr id="4098" name="Picture 2" descr="img6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857364"/>
            <a:ext cx="6538920" cy="4724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>
            <a:noAutofit/>
          </a:bodyPr>
          <a:lstStyle/>
          <a:p>
            <a:pPr eaLnBrk="1" hangingPunct="1"/>
            <a:r>
              <a:rPr lang="ru-RU" sz="3000" b="1" dirty="0" smtClean="0">
                <a:solidFill>
                  <a:schemeClr val="accent5">
                    <a:lumMod val="75000"/>
                  </a:schemeClr>
                </a:solidFill>
              </a:rPr>
              <a:t>Александр Всеволодович Широков (слева) и его дети сын Всеволод и дочь Ксения (справа)</a:t>
            </a:r>
            <a:br>
              <a:rPr lang="ru-RU" sz="30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000" b="1" dirty="0" smtClean="0">
                <a:solidFill>
                  <a:schemeClr val="accent5">
                    <a:lumMod val="75000"/>
                  </a:schemeClr>
                </a:solidFill>
              </a:rPr>
              <a:t>Правнуки и внуки Тихомирова (Киев 2011).</a:t>
            </a:r>
          </a:p>
        </p:txBody>
      </p:sp>
      <p:pic>
        <p:nvPicPr>
          <p:cNvPr id="5" name="Picture 2" descr="D:\С флешки Широкова Александра\Копия P4200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752600"/>
            <a:ext cx="2428595" cy="4657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88" name="Picture 2" descr="D:\МАМАТОВ О ТИХОМИРОВЕ\С ФЛЭШКИ ШИРОКОВА АВ\P620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2057400"/>
            <a:ext cx="4945063" cy="37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err="1" smtClean="0"/>
              <a:t>Будаговская</a:t>
            </a:r>
            <a:r>
              <a:rPr lang="ru-RU" sz="3600" b="1" dirty="0" smtClean="0"/>
              <a:t> школа в </a:t>
            </a:r>
            <a:r>
              <a:rPr lang="ru-RU" sz="3600" b="1" dirty="0" err="1" smtClean="0"/>
              <a:t>Кривощеково</a:t>
            </a:r>
            <a:r>
              <a:rPr lang="ru-RU" sz="3600" b="1" dirty="0" smtClean="0"/>
              <a:t> </a:t>
            </a:r>
            <a:br>
              <a:rPr lang="ru-RU" sz="3600" b="1" dirty="0" smtClean="0"/>
            </a:br>
            <a:r>
              <a:rPr lang="ru-RU" sz="3600" i="1" dirty="0" smtClean="0"/>
              <a:t>(из личного фонда Савченко С.А.)</a:t>
            </a:r>
            <a:endParaRPr lang="ru-RU" sz="3600" dirty="0"/>
          </a:p>
        </p:txBody>
      </p:sp>
      <p:pic>
        <p:nvPicPr>
          <p:cNvPr id="2050" name="Picture 2" descr="D:\МУЗЕЙ\НОУ НОУ НОУ\БУДАГОВ ВСЁ\Альбом [SG-12.26.2011]\00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571612"/>
            <a:ext cx="6850504" cy="4906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Схема родословной</a:t>
            </a:r>
            <a:b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5">
                    <a:lumMod val="75000"/>
                  </a:schemeClr>
                </a:solidFill>
              </a:rPr>
              <a:t>Оларуни-Гамазовых-Лалаевых-Будаговых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ru-RU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Администратор\Pictures\img2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357298"/>
            <a:ext cx="7143768" cy="52327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иографи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5632" y="1524000"/>
            <a:ext cx="6292735" cy="4572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10000"/>
                  </a:schemeClr>
                </a:solidFill>
              </a:rPr>
              <a:t>Владимир Константинович Жандр</a:t>
            </a:r>
            <a:endParaRPr lang="ru-RU" b="1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 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11231" y="1524000"/>
            <a:ext cx="3321538" cy="4572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10000"/>
                  </a:schemeClr>
                </a:solidFill>
              </a:rPr>
              <a:t>Копия свидетельства  о  смерти </a:t>
            </a:r>
            <a:br>
              <a:rPr lang="ru-RU" b="1" dirty="0" smtClean="0">
                <a:solidFill>
                  <a:schemeClr val="accent6">
                    <a:lumMod val="10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10000"/>
                  </a:schemeClr>
                </a:solidFill>
              </a:rPr>
              <a:t>В.К. Жандра</a:t>
            </a:r>
            <a:endParaRPr lang="ru-RU" b="1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Результаты 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ru-RU" sz="2400" dirty="0" smtClean="0"/>
              <a:t>«Созидательная роль Н.П. Литвинова в развитии Сибири». Автор </a:t>
            </a:r>
            <a:r>
              <a:rPr lang="ru-RU" sz="2400" dirty="0" err="1" smtClean="0"/>
              <a:t>Однолеткова</a:t>
            </a:r>
            <a:r>
              <a:rPr lang="ru-RU" sz="2400" dirty="0" smtClean="0"/>
              <a:t> Ольга (11А класс) – лауреат «Золотой Лиги» на городской научно-практической конференции (секция «Краеведение»), а также лауреат (диплом </a:t>
            </a:r>
            <a:r>
              <a:rPr lang="en-US" sz="2400" dirty="0" smtClean="0"/>
              <a:t>I</a:t>
            </a:r>
            <a:r>
              <a:rPr lang="ru-RU" sz="2400" dirty="0" smtClean="0"/>
              <a:t> степени) Российского заочного конкурса исследовательских работ старшеклассников. Успешности этого проекта способствовала научная экспедиция в город Барнаул, работа в Государственном Алтайском краевом архиве. Следует отметить, что тезисы научной работы Ольги </a:t>
            </a:r>
            <a:r>
              <a:rPr lang="ru-RU" sz="2400" dirty="0" err="1" smtClean="0"/>
              <a:t>Однолетковой</a:t>
            </a:r>
            <a:r>
              <a:rPr lang="ru-RU" sz="2400" dirty="0" smtClean="0"/>
              <a:t> были опубликованы в Новосибирском архивном вестнике №34 (2011 год) в рубрике «История одного поколения» </a:t>
            </a:r>
            <a:r>
              <a:rPr lang="ru-RU" sz="2400" b="1" i="1" dirty="0" smtClean="0"/>
              <a:t>.</a:t>
            </a:r>
            <a:endParaRPr lang="ru-RU" sz="2400" dirty="0" smtClean="0"/>
          </a:p>
          <a:p>
            <a:pPr lvl="0"/>
            <a:r>
              <a:rPr lang="ru-RU" sz="2400" dirty="0" smtClean="0"/>
              <a:t> </a:t>
            </a:r>
            <a:endParaRPr lang="ru-RU" sz="24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Результаты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ru-RU" dirty="0" smtClean="0"/>
              <a:t>«Жизнь и судьба первого городского головы </a:t>
            </a:r>
            <a:r>
              <a:rPr lang="ru-RU" dirty="0" err="1" smtClean="0"/>
              <a:t>Новониколаевска</a:t>
            </a:r>
            <a:r>
              <a:rPr lang="ru-RU" dirty="0" smtClean="0"/>
              <a:t> в контексте эпохи». Автор Дронов Анатолий (9 класс) – лауреат «Золотой Лиги», а также лауреат (диплом </a:t>
            </a:r>
            <a:r>
              <a:rPr lang="en-US" dirty="0" smtClean="0"/>
              <a:t>I</a:t>
            </a:r>
            <a:r>
              <a:rPr lang="ru-RU" dirty="0" smtClean="0"/>
              <a:t> степени) Российского заочного конкурса исследовательских работ старшеклассников.</a:t>
            </a:r>
          </a:p>
          <a:p>
            <a:pPr lvl="0"/>
            <a:r>
              <a:rPr lang="ru-RU" dirty="0" smtClean="0"/>
              <a:t> «Финальная глава историко-краеведческого детектива: семья Н.М. Тихомирова». Автор </a:t>
            </a:r>
            <a:r>
              <a:rPr lang="ru-RU" dirty="0" err="1" smtClean="0"/>
              <a:t>Маматов</a:t>
            </a:r>
            <a:r>
              <a:rPr lang="ru-RU" dirty="0" smtClean="0"/>
              <a:t> Глеб (11 класс) – лауреат «Золотой Лиги» на городской научно-практической конференции (секция «Краеведение»).</a:t>
            </a:r>
          </a:p>
          <a:p>
            <a:r>
              <a:rPr lang="ru-RU" dirty="0" smtClean="0"/>
              <a:t>«Жизнь и судьба Г.М. Будагова через призму истории города и страны». Шестакова Юлия как автор исследовательского проекта стала лауреатом «Золотой Лиги» на городской и региональной научно-практической конференции (секция «История города»), лауреатом </a:t>
            </a:r>
            <a:r>
              <a:rPr lang="en-US" dirty="0" smtClean="0"/>
              <a:t>II</a:t>
            </a:r>
            <a:r>
              <a:rPr lang="ru-RU" dirty="0" smtClean="0"/>
              <a:t> </a:t>
            </a:r>
            <a:r>
              <a:rPr lang="ru-RU" dirty="0" err="1" smtClean="0"/>
              <a:t>Тихомировских</a:t>
            </a:r>
            <a:r>
              <a:rPr lang="ru-RU" dirty="0" smtClean="0"/>
              <a:t> Чтений, лауреатом </a:t>
            </a:r>
            <a:r>
              <a:rPr lang="en-US" dirty="0" smtClean="0"/>
              <a:t>II</a:t>
            </a:r>
            <a:r>
              <a:rPr lang="ru-RU" dirty="0" smtClean="0"/>
              <a:t> степени Российского заочного конкурса «Юность. Наука. Культура» (секция «Мемориальное краеведение»).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1357298"/>
            <a:ext cx="8784976" cy="2232248"/>
          </a:xfrm>
        </p:spPr>
        <p:txBody>
          <a:bodyPr>
            <a:normAutofit fontScale="90000"/>
          </a:bodyPr>
          <a:lstStyle/>
          <a:p>
            <a:r>
              <a:rPr lang="ru-RU" sz="6700" b="1" dirty="0" smtClean="0">
                <a:solidFill>
                  <a:schemeClr val="accent5">
                    <a:lumMod val="50000"/>
                  </a:schemeClr>
                </a:solidFill>
              </a:rPr>
              <a:t>Путешествие из Новосибирска в Тобольск</a:t>
            </a:r>
            <a:r>
              <a:rPr lang="ru-RU" sz="5400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54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</a:rPr>
              <a:t>(отчет о научной экспедиции: </a:t>
            </a:r>
            <a:br>
              <a:rPr lang="ru-RU" b="1" i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</a:rPr>
              <a:t>3 – 9 марта 2014г.)</a:t>
            </a:r>
            <a:endParaRPr lang="ru-RU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Подготовительный этап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txBody>
          <a:bodyPr/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Изучение Интернет-ресурсов.</a:t>
            </a: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Знакомство с публикациями и историко-краеведческой литературой.</a:t>
            </a: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Предварительные беседы с краеведами и учеными города.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Picture 2" descr="F:\ВЫСТУПЛЕНИЕ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214686"/>
            <a:ext cx="2143140" cy="3494546"/>
          </a:xfrm>
          <a:prstGeom prst="rect">
            <a:avLst/>
          </a:prstGeom>
          <a:noFill/>
        </p:spPr>
      </p:pic>
      <p:pic>
        <p:nvPicPr>
          <p:cNvPr id="1027" name="Picture 3" descr="F:\ВЫСТУПЛЕНИЕ\1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3214686"/>
            <a:ext cx="2214578" cy="3486733"/>
          </a:xfrm>
          <a:prstGeom prst="rect">
            <a:avLst/>
          </a:prstGeom>
          <a:noFill/>
        </p:spPr>
      </p:pic>
      <p:pic>
        <p:nvPicPr>
          <p:cNvPr id="1028" name="Picture 4" descr="F:\ВЫСТУПЛЕНИЕ\1 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3214686"/>
            <a:ext cx="2357454" cy="34138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Карты путешествия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098" name="Picture 2" descr="F:\ВЫСТУПЛЕНИЕ\1 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214421"/>
            <a:ext cx="3857652" cy="5494973"/>
          </a:xfrm>
          <a:prstGeom prst="rect">
            <a:avLst/>
          </a:prstGeom>
          <a:noFill/>
        </p:spPr>
      </p:pic>
      <p:pic>
        <p:nvPicPr>
          <p:cNvPr id="4099" name="Picture 3" descr="F:\ВЫСТУПЛЕНИЕ\1 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214422"/>
            <a:ext cx="3786214" cy="54648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14290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Покидаем Новосибирск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14480" y="785794"/>
            <a:ext cx="5643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</a:rPr>
              <a:t>Ночь на 3-е марта 2014</a:t>
            </a:r>
            <a:endParaRPr lang="ru-RU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3554" name="Picture 2" descr="http://foto.spbland.ru/data/media/12/lrg_62490_sDSC028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285860"/>
            <a:ext cx="6961706" cy="5222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b="1" dirty="0" smtClean="0">
                <a:solidFill>
                  <a:srgbClr val="C00000"/>
                </a:solidFill>
              </a:rPr>
              <a:t>В.П. Широков (Тихомиров) –генерал-майор</a:t>
            </a:r>
          </a:p>
        </p:txBody>
      </p:sp>
      <p:pic>
        <p:nvPicPr>
          <p:cNvPr id="22531" name="Picture 2" descr="\\Kab3-6\d\II ТИХОМИРОВСКИЕ ЧТЕНИЯ\СЕКЦИЯ КРАЕВЕДЕНИЕ\II ТИ ХОМИРОВСКИЕ ЧТЕНИЯ МАМАТОВ О ТИХОМИРОВЕ\НОВЫЕ ПРИЛОЖЕНИЯ К РАБОТЕ ГЛЕБА\СЕМЬЯ ШИРОКОВЫХ ПРИЛОЖЕНИЕ 3\Всеволод Широков\ФОТО ОТ ШИРОКОВА АВ КИЕВ\Приложение 4.2\Внук Тихомирова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828800"/>
            <a:ext cx="3276600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\\Kab3-6\d\II ТИХОМИРОВСКИЕ ЧТЕНИЯ\СЕКЦИЯ КРАЕВЕДЕНИЕ\II ТИ ХОМИРОВСКИЕ ЧТЕНИЯ МАМАТОВ О ТИХОМИРОВЕ\ФОТОПРИЛОЖЕНИЯ\ФОТО ШИРОКОВА  ВСЕВОЛОДА ПАВЛОВИЧА ИЗ КИЕВА\ВП Широков офицер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752600"/>
            <a:ext cx="3657600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Великий Сибирский путь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714488"/>
            <a:ext cx="299539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F:\sib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4000504"/>
            <a:ext cx="3493025" cy="2214578"/>
          </a:xfrm>
          <a:prstGeom prst="rect">
            <a:avLst/>
          </a:prstGeom>
          <a:noFill/>
        </p:spPr>
      </p:pic>
      <p:pic>
        <p:nvPicPr>
          <p:cNvPr id="1028" name="Picture 4" descr="File:&amp;Ncy;&amp;ucy;&amp;lcy;&amp;iecy;&amp;vcy;&amp;ocy;&amp;jcy; &amp;kcy;&amp;icy;&amp;lcy;&amp;ocy;&amp;mcy;&amp;iecy;&amp;tcy;&amp;rcy;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1571612"/>
            <a:ext cx="2714644" cy="20359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G:\ТОБОЛЬСК 2014\ТОБОЛЬСК ФОТО И ВИДЕО\Тобольск Душутина\В ПОЕЗДЕ 4 марта Н-Т\IMG_05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4286256"/>
            <a:ext cx="3286148" cy="222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1" name="Picture 3" descr="G:\ТОБОЛЬСК 2014\ТОБОЛЬСК ФОТО И ВИДЕО\Тобольск 2014 с фотоаппарата Чернышевой Е\В ПОЕЗДЕ 4 марта Н-Т\IMG_75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571744"/>
            <a:ext cx="4000757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Работа в поезде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7410" name="Picture 2" descr="G:\ТОБОЛЬСК 2014\ТОБОЛЬСК ФОТО И ВИДЕО\Тобольск Душутина\В ПОЕЗДЕ 4 марта Н-Т\IMG_056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428736"/>
            <a:ext cx="4286281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Дневник путешественника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77" name="Picture 5" descr="F:\ВЫСТУПЛЕНИЕ\1 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1214422"/>
            <a:ext cx="2723744" cy="4357718"/>
          </a:xfrm>
          <a:prstGeom prst="rect">
            <a:avLst/>
          </a:prstGeom>
          <a:noFill/>
        </p:spPr>
      </p:pic>
      <p:pic>
        <p:nvPicPr>
          <p:cNvPr id="3076" name="Picture 4" descr="F:\ВЫСТУПЛЕНИЕ\1 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279267">
            <a:off x="5622334" y="1356634"/>
            <a:ext cx="2728926" cy="3888034"/>
          </a:xfrm>
          <a:prstGeom prst="rect">
            <a:avLst/>
          </a:prstGeom>
          <a:noFill/>
        </p:spPr>
      </p:pic>
      <p:pic>
        <p:nvPicPr>
          <p:cNvPr id="3075" name="Picture 3" descr="F:\ВЫСТУПЛЕНИЕ\1 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813455">
            <a:off x="765678" y="2268545"/>
            <a:ext cx="2973630" cy="3874188"/>
          </a:xfrm>
          <a:prstGeom prst="rect">
            <a:avLst/>
          </a:prstGeom>
          <a:noFill/>
        </p:spPr>
      </p:pic>
      <p:pic>
        <p:nvPicPr>
          <p:cNvPr id="3074" name="Picture 2" descr="F:\ВЫСТУПЛЕНИЕ\1 0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62642">
            <a:off x="5246672" y="3030333"/>
            <a:ext cx="2483271" cy="33554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Поворотная точка – Тюмень 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8434" name="Picture 2" descr="G:\ТОБОЛЬСК 2014\ТОБОЛЬСК ФОТО И ВИДЕО\Тобольск Душутина\На ст. ТЮМЕНЬ\IMG_98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357298"/>
            <a:ext cx="41148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5" name="Picture 3" descr="G:\ТОБОЛЬСК 2014\ТОБОЛЬСК ФОТО И ВИДЕО\Тобольск Душутина\На ст. ТЮМЕНЬ\IMG_98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3214686"/>
            <a:ext cx="5021965" cy="3347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7" name="Picture 5" descr="File:Coat of Arms of Tyumen (Tyumen oblast) (2005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1142984"/>
            <a:ext cx="2928958" cy="2006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21433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Прибытие в город Тобольск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9458" name="Picture 2" descr="G:\ТОБОЛЬСК 2014\ТОБОЛЬСК ФОТО И ВИДЕО\Тобольск Душутина\город\IMG_00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14356"/>
            <a:ext cx="8645165" cy="57634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Тобольский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архив - данные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6385" name="Picture 1" descr="C:\Users\Юстас\Desktop\Научная работа\ТОБОЛЬСК 2014\ТОБОЛЬСК ФОТО И ВИДЕО\ФОТО Сиротенко\102D3100\DSC_0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4104456" cy="2736304"/>
          </a:xfrm>
          <a:prstGeom prst="rect">
            <a:avLst/>
          </a:prstGeom>
          <a:noFill/>
        </p:spPr>
      </p:pic>
      <p:pic>
        <p:nvPicPr>
          <p:cNvPr id="16386" name="Picture 2" descr="C:\Users\Юстас\Desktop\Научная работа\ТОБОЛЬСК 2014\ТОБОЛЬСК ФОТО И ВИДЕО\ФОТО Сиротенко\102D3100\DSC_0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143380"/>
            <a:ext cx="3855942" cy="257062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860032" y="1556792"/>
            <a:ext cx="403244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1. 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Метрические и другие церковные книги</a:t>
            </a:r>
          </a:p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2. 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Ревизские сказки (1782-1862 гг.)</a:t>
            </a:r>
          </a:p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3. 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Статистические данные</a:t>
            </a:r>
          </a:p>
          <a:p>
            <a:pPr lvl="1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3.1 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Данные по образованию волостей и сельских обществ</a:t>
            </a:r>
          </a:p>
          <a:p>
            <a:pPr lvl="1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3.2 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Материалы 1-й Всероссийской переписи (1897 г.)</a:t>
            </a:r>
          </a:p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4. 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Материалы воинских присутствий</a:t>
            </a:r>
          </a:p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5. 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Разное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Работа в ГБУТО ГА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2530" name="Picture 2" descr="G:\ТОБОЛЬСК 2014\ТОБОЛЬСК ФОТО И ВИДЕО\Тобольск 2014 с фотоаппарата Чернышевой Е\В ТОБОЛЬСКОМ АРХИВЕ\IMG_76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071546"/>
            <a:ext cx="7215238" cy="5411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G:\ТОБОЛЬСК 2014\ТОБОЛЬСК ФОТО И ВИДЕО\Тобольск Душутина\архив\Работа в архиве\IMG_99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3017309" cy="4525963"/>
          </a:xfrm>
          <a:prstGeom prst="rect">
            <a:avLst/>
          </a:prstGeom>
          <a:noFill/>
        </p:spPr>
      </p:pic>
      <p:pic>
        <p:nvPicPr>
          <p:cNvPr id="23558" name="Picture 6" descr="G:\ТОБОЛЬСК 2014\ТОБОЛЬСК ФОТО И ВИДЕО\Тобольск Душутина\архив\Материалы из архива и научной библиотеки\IMG_99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571736" y="4572008"/>
            <a:ext cx="3071834" cy="2047889"/>
          </a:xfrm>
          <a:prstGeom prst="rect">
            <a:avLst/>
          </a:prstGeom>
          <a:noFill/>
        </p:spPr>
      </p:pic>
      <p:pic>
        <p:nvPicPr>
          <p:cNvPr id="23559" name="Picture 7" descr="G:\ТОБОЛЬСК 2014\ТОБОЛЬСК ФОТО И ВИДЕО\Тобольск 2014 с фотоаппарата Чернышевой Е\В ТОБОЛЬСКОМ АРХИВЕ\IMG_76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285727"/>
            <a:ext cx="4929418" cy="3696853"/>
          </a:xfrm>
          <a:prstGeom prst="rect">
            <a:avLst/>
          </a:prstGeom>
          <a:noFill/>
        </p:spPr>
      </p:pic>
      <p:pic>
        <p:nvPicPr>
          <p:cNvPr id="23556" name="Picture 4" descr="G:\ТОБОЛЬСК 2014\ТОБОЛЬСК ФОТО И ВИДЕО\Тобольск Душутина\архив\Материалы из архива и научной библиотеки\IMG_00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3643314"/>
            <a:ext cx="3857620" cy="25717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G:\ТОБОЛЬСК 2014\ТОБОЛЬСК ФОТО И ВИДЕО\Тобольск Душутина\архив\Работа в архиве\IMG_99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00042"/>
            <a:ext cx="3017309" cy="4525963"/>
          </a:xfrm>
          <a:prstGeom prst="rect">
            <a:avLst/>
          </a:prstGeom>
          <a:noFill/>
        </p:spPr>
      </p:pic>
      <p:pic>
        <p:nvPicPr>
          <p:cNvPr id="24579" name="Picture 3" descr="G:\ТОБОЛЬСК 2014\ТОБОЛЬСК ФОТО И ВИДЕО\Тобольск 2014 с фотоаппарата Чернышевой Е\В ТОБОЛЬСКОМ АРХИВЕ\IMG_76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1000108"/>
            <a:ext cx="2978277" cy="2233580"/>
          </a:xfrm>
          <a:prstGeom prst="rect">
            <a:avLst/>
          </a:prstGeom>
          <a:noFill/>
        </p:spPr>
      </p:pic>
      <p:pic>
        <p:nvPicPr>
          <p:cNvPr id="24580" name="Picture 4" descr="G:\ТОБОЛЬСК 2014\ТОБОЛЬСК ФОТО И ВИДЕО\Тобольск Душутина\архив\Работа в архиве\IMG_99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3214686"/>
            <a:ext cx="2143124" cy="3214686"/>
          </a:xfrm>
          <a:prstGeom prst="rect">
            <a:avLst/>
          </a:prstGeom>
          <a:noFill/>
        </p:spPr>
      </p:pic>
      <p:pic>
        <p:nvPicPr>
          <p:cNvPr id="24581" name="Picture 5" descr="G:\ТОБОЛЬСК 2014\ТОБОЛЬСК ФОТО И ВИДЕО\Тобольск 2014 с фотоаппарата Чернышевой Е\В ТОБОЛЬСКОМ АРХИВЕ\IMG_76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078083" y="565595"/>
            <a:ext cx="2809950" cy="2107340"/>
          </a:xfrm>
          <a:prstGeom prst="rect">
            <a:avLst/>
          </a:prstGeom>
          <a:noFill/>
        </p:spPr>
      </p:pic>
      <p:pic>
        <p:nvPicPr>
          <p:cNvPr id="24582" name="Picture 6" descr="G:\ТОБОЛЬСК 2014\ТОБОЛЬСК ФОТО И ВИДЕО\Тобольск 2014 с фотоаппарата Чернышевой Е\В ТОБОЛЬСКОМ АРХИВЕ\IMG_76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3226488" y="3774380"/>
            <a:ext cx="3333965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Работа в научной библиотеке музея-заповедника 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5602" name="Picture 2" descr="G:\ТОБОЛЬСК 2014\ТОБОЛЬСК ФОТО И ВИДЕО\На сайт о Тобольске\IMG_77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5" y="1428736"/>
            <a:ext cx="3804074" cy="5072098"/>
          </a:xfrm>
          <a:prstGeom prst="rect">
            <a:avLst/>
          </a:prstGeom>
          <a:noFill/>
        </p:spPr>
      </p:pic>
      <p:pic>
        <p:nvPicPr>
          <p:cNvPr id="25603" name="Picture 3" descr="G:\ТОБОЛЬСК 2014\ТОБОЛЬСК ФОТО И ВИДЕО\На сайт о Тобольске\IMG_00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285992"/>
            <a:ext cx="4000528" cy="26670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Письма Всеволода с фронтов Великой Отечественной войны</a:t>
            </a:r>
          </a:p>
        </p:txBody>
      </p:sp>
      <p:pic>
        <p:nvPicPr>
          <p:cNvPr id="20483" name="Picture 2" descr="Z:\ПРЕСС-ЦЕНТР\II ТИХОМИРОВСКИЕ ЧТЕНИЯ МАМАТОВ О ТИХОМИРОВЕ\АРХИВ РАБОТЫ МАМАТОВА\1 ФОТО ИЗ ОМСКА\ПИСЬМО-ОТКРЫТКА 21 июня 1943\DSCF65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750207"/>
            <a:ext cx="4429156" cy="332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3" descr="Z:\ПРЕСС-ЦЕНТР\II ТИХОМИРОВСКИЕ ЧТЕНИЯ МАМАТОВ О ТИХОМИРОВЕ\АРХИВ РАБОТЫ МАМАТОВА\1 ФОТО ИЗ ОМСКА\ПИСЬМА ВСЕВОЛОДА  ЗА 1943\ПИСЬМО 22 октября 1943\DSCF65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5077" y="1643050"/>
            <a:ext cx="3798923" cy="2849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4" descr="Z:\ПРЕСС-ЦЕНТР\II ТИХОМИРОВСКИЕ ЧТЕНИЯ МАМАТОВ О ТИХОМИРОВЕ\АРХИВ РАБОТЫ МАМАТОВА\1 ФОТО ИЗ ОМСКА\письмо всеволода 2\DSCF64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098591" y="2544955"/>
            <a:ext cx="3786214" cy="283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G:\ТОБОЛЬСК 2014\ТОБОЛЬСК ФОТО И ВИДЕО\Тобольск Душутина\архив\Работа в научной библиотеке\IMG_00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1"/>
            <a:ext cx="2643206" cy="3964809"/>
          </a:xfrm>
          <a:prstGeom prst="rect">
            <a:avLst/>
          </a:prstGeom>
          <a:noFill/>
        </p:spPr>
      </p:pic>
      <p:pic>
        <p:nvPicPr>
          <p:cNvPr id="27651" name="Picture 3" descr="G:\ТОБОЛЬСК 2014\ТОБОЛЬСК ФОТО И ВИДЕО\Тобольск Душутина\архив\Работа в научной библиотеке\IMG_01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214290"/>
            <a:ext cx="2952770" cy="4429156"/>
          </a:xfrm>
          <a:prstGeom prst="rect">
            <a:avLst/>
          </a:prstGeom>
          <a:noFill/>
        </p:spPr>
      </p:pic>
      <p:pic>
        <p:nvPicPr>
          <p:cNvPr id="27653" name="Picture 5" descr="G:\ТОБОЛЬСК 2014\ТОБОЛЬСК ФОТО И ВИДЕО\Тобольск Душутина\архив\Материалы из архива и научной библиотеки\IMG_01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500042"/>
            <a:ext cx="2943140" cy="4414710"/>
          </a:xfrm>
          <a:prstGeom prst="rect">
            <a:avLst/>
          </a:prstGeom>
          <a:noFill/>
        </p:spPr>
      </p:pic>
      <p:pic>
        <p:nvPicPr>
          <p:cNvPr id="27654" name="Picture 6" descr="G:\ТОБОЛЬСК 2014\ТОБОЛЬСК ФОТО И ВИДЕО\Тобольск Душутина\архив\Материалы из архива и научной библиотеки\IMG_99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4786322"/>
            <a:ext cx="2928958" cy="1952639"/>
          </a:xfrm>
          <a:prstGeom prst="rect">
            <a:avLst/>
          </a:prstGeom>
          <a:noFill/>
        </p:spPr>
      </p:pic>
      <p:pic>
        <p:nvPicPr>
          <p:cNvPr id="27652" name="Picture 4" descr="G:\ТОБОЛЬСК 2014\ТОБОЛЬСК ФОТО И ВИДЕО\Тобольск Душутина\архив\Материалы из архива и научной библиотеки\IMG_01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24" y="4214818"/>
            <a:ext cx="3571900" cy="2381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878687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«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Реликвариум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» - издание научной библиотеки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50" name="Picture 2" descr="F:\ВЫСТУПЛЕНИЕ\1 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14422"/>
            <a:ext cx="3786214" cy="5359705"/>
          </a:xfrm>
          <a:prstGeom prst="rect">
            <a:avLst/>
          </a:prstGeom>
          <a:noFill/>
        </p:spPr>
      </p:pic>
      <p:pic>
        <p:nvPicPr>
          <p:cNvPr id="2051" name="Picture 3" descr="F:\ВЫСТУПЛЕНИЕ\1 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214422"/>
            <a:ext cx="3761388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G:\ТОБОЛЬСК 2014\ТОБОЛЬСК ФОТО И ВИДЕО\Тобольск Душутина\музеи и экскурсия\Дворец Наместника\IMG_01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4357718" cy="2905145"/>
          </a:xfrm>
          <a:prstGeom prst="rect">
            <a:avLst/>
          </a:prstGeom>
          <a:noFill/>
        </p:spPr>
      </p:pic>
      <p:pic>
        <p:nvPicPr>
          <p:cNvPr id="29701" name="Picture 5" descr="G:\ТОБОЛЬСК 2014\ТОБОЛЬСК ФОТО И ВИДЕО\Тобольск Душутина\музеи и экскурсия\Дворец Наместника\IMG_01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643314"/>
            <a:ext cx="4500594" cy="3000396"/>
          </a:xfrm>
          <a:prstGeom prst="rect">
            <a:avLst/>
          </a:prstGeom>
          <a:noFill/>
        </p:spPr>
      </p:pic>
      <p:pic>
        <p:nvPicPr>
          <p:cNvPr id="2050" name="Picture 2" descr="G:\ТОБОЛЬСК 2014\ТОБОЛЬСК ФОТО И ВИДЕО\Тобольск Душутина\музеи и экскурсия\Дворец Наместника\IMG_01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71480"/>
            <a:ext cx="4393437" cy="2928958"/>
          </a:xfrm>
          <a:prstGeom prst="rect">
            <a:avLst/>
          </a:prstGeom>
          <a:noFill/>
        </p:spPr>
      </p:pic>
      <p:pic>
        <p:nvPicPr>
          <p:cNvPr id="2051" name="Picture 3" descr="G:\ТОБОЛЬСК 2014\ТОБОЛЬСК ФОТО И ВИДЕО\Тобольск Душутина\музеи и экскурсия\Дворец Наместника\IMG_01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3" y="3357562"/>
            <a:ext cx="4286279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ТОБОЛЬСК 2014\ТОБОЛЬСК ФОТО И ВИДЕО\Тобольск Душутина\музеи и экскурсия\Дворец Наместника\IMG_02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285860"/>
            <a:ext cx="3571900" cy="5354537"/>
          </a:xfrm>
          <a:prstGeom prst="rect">
            <a:avLst/>
          </a:prstGeom>
          <a:noFill/>
        </p:spPr>
      </p:pic>
      <p:pic>
        <p:nvPicPr>
          <p:cNvPr id="5" name="Picture 4" descr="G:\ТОБОЛЬСК 2014\ТОБОЛЬСК ФОТО И ВИДЕО\Тобольск Душутина\музеи и экскурсия\Дворец Наместника\IMG_01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285860"/>
            <a:ext cx="3571900" cy="535785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5">
                    <a:lumMod val="50000"/>
                  </a:schemeClr>
                </a:solidFill>
              </a:rPr>
              <a:t>Зал, посвященный семье Романовых</a:t>
            </a:r>
            <a:endParaRPr lang="ru-RU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Губернский музей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4034" name="Picture 2" descr="C:\Users\Юстас\Desktop\Научная работа\ТОБОЛЬСК 2014\ТОБОЛЬСК ФОТО И ВИДЕО\ФОТО Сиротенко\102D3100\В ЗАЛАХ ГУБЕРНСКОГО МУЗЕЯ\DSC_06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7920880" cy="5280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Сведения, полученные в ходе экскурсий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Обнаружены новые факты из жизни П.П. Ершова, Д.И. Менделеева и декабристов, сосланных в Тобольск.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Установлено, что П.П. Ершов был автором не только одной сказки, но и многих других произведений разных жанров.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Изучены особенности животного и растительного миров в окрестностях Тобольска.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Абалакский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монастырь 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5857892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Основан 1783 году на месте церкви во имя Преображения Господня</a:t>
            </a:r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723" name="Picture 3" descr="G:\ТОБОЛЬСК 2014\ТОБОЛЬСК ФОТО И ВИДЕО\Тобольск Душутина\город\IMG_04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13" y="1214967"/>
            <a:ext cx="6608762" cy="44058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G:\ТОБОЛЬСК 2014\ТОБОЛЬСК ФОТО И ВИДЕО\Тобольск Душутина\город\IMG_04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4071967" cy="2714644"/>
          </a:xfrm>
          <a:prstGeom prst="rect">
            <a:avLst/>
          </a:prstGeom>
          <a:noFill/>
        </p:spPr>
      </p:pic>
      <p:pic>
        <p:nvPicPr>
          <p:cNvPr id="31747" name="Picture 3" descr="G:\ТОБОЛЬСК 2014\ТОБОЛЬСК ФОТО И ВИДЕО\Тобольск Душутина\город\IMG_04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00438"/>
            <a:ext cx="4071966" cy="2714644"/>
          </a:xfrm>
          <a:prstGeom prst="rect">
            <a:avLst/>
          </a:prstGeom>
          <a:noFill/>
        </p:spPr>
      </p:pic>
      <p:pic>
        <p:nvPicPr>
          <p:cNvPr id="31748" name="Picture 4" descr="G:\ТОБОЛЬСК 2014\ТОБОЛЬСК ФОТО И ВИДЕО\Тобольск Душутина\город\IMG_04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714356"/>
            <a:ext cx="4429156" cy="2952771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429124" y="3643314"/>
            <a:ext cx="421484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Этот величественный монастырь расположилось на краю обрыва. А внизу от него замерзли воды могучего Иртыша.</a:t>
            </a:r>
            <a:endParaRPr lang="ru-RU" sz="28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Достопримечательности Тобольска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2769" name="Picture 1" descr="G:\ТОБОЛЬСК 2014\ТОБОЛЬСК ФОТО И ВИДЕО\Тобольск 2014 с фотоаппарата Чернышевой Е\ТОБОЛЬСКИЙ КРЕМЛЬ\IMG_76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357298"/>
            <a:ext cx="3524275" cy="264320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786314" y="1357298"/>
            <a:ext cx="36433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accent5">
                    <a:lumMod val="50000"/>
                  </a:schemeClr>
                </a:solidFill>
              </a:rPr>
              <a:t>Тобольский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 Кремль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спроектирован Ремизовым С.У.</a:t>
            </a:r>
          </a:p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Музейный комплекс включает в себя множество различных объектов исторического и культурного наследия. </a:t>
            </a:r>
            <a:endParaRPr lang="ru-RU" sz="2800" b="1" u="sng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2770" name="Picture 2" descr="G:\ТОБОЛЬСК 2014\ТОБОЛЬСК ФОТО И ВИДЕО\Тобольск Душутина\город\IMG_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221088"/>
            <a:ext cx="3571900" cy="2381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Карта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Ремезова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122" name="Picture 2" descr="F:\ВЫСТУПЛЕНИЕ\1 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214422"/>
            <a:ext cx="3000396" cy="5357850"/>
          </a:xfrm>
          <a:prstGeom prst="rect">
            <a:avLst/>
          </a:prstGeom>
          <a:noFill/>
        </p:spPr>
      </p:pic>
      <p:pic>
        <p:nvPicPr>
          <p:cNvPr id="5123" name="Picture 3" descr="F:\ВЫСТУПЛЕНИЕ\1 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1214422"/>
            <a:ext cx="3678738" cy="53911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chemeClr val="accent5">
                    <a:lumMod val="75000"/>
                  </a:schemeClr>
                </a:solidFill>
              </a:rPr>
              <a:t>Экспедиция в Томск (2010, 2013)</a:t>
            </a:r>
            <a:endParaRPr lang="ru-RU" sz="4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работа в Государственном архиве Томской области;</a:t>
            </a:r>
          </a:p>
          <a:p>
            <a:r>
              <a:rPr lang="ru-RU" dirty="0" smtClean="0"/>
              <a:t>встречи с потомками Н.А. </a:t>
            </a:r>
            <a:r>
              <a:rPr lang="ru-RU" dirty="0" err="1" smtClean="0"/>
              <a:t>Завадовского</a:t>
            </a:r>
            <a:r>
              <a:rPr lang="ru-RU" dirty="0" smtClean="0"/>
              <a:t>;</a:t>
            </a:r>
          </a:p>
          <a:p>
            <a:r>
              <a:rPr lang="ru-RU" dirty="0" smtClean="0"/>
              <a:t>работа в архиве Томского областного краеведческого музея.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Несколько проектов работ по истории собора во имя св. Александра Невского, реконструкция биографии Н.А. </a:t>
            </a:r>
            <a:r>
              <a:rPr lang="ru-RU" b="1" dirty="0" err="1" smtClean="0">
                <a:solidFill>
                  <a:schemeClr val="accent5">
                    <a:lumMod val="75000"/>
                  </a:schemeClr>
                </a:solidFill>
              </a:rPr>
              <a:t>Завадовского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C:\Users\Юстас\Desktop\Научная работа\ТОБОЛЬСК 2014\ТОБОЛЬСК ФОТО И ВИДЕО\Тобольск 2014 с фотоаппарата Чернышевой Е\ПАНОРАМА НИЖНЕГО ТОБОЛЬСКА\IMG_77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5472921" cy="4104456"/>
          </a:xfrm>
          <a:prstGeom prst="rect">
            <a:avLst/>
          </a:prstGeom>
          <a:noFill/>
        </p:spPr>
      </p:pic>
      <p:pic>
        <p:nvPicPr>
          <p:cNvPr id="41990" name="Picture 6" descr="Файл:Ермак Тимофееви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88640"/>
            <a:ext cx="2808312" cy="354983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23528" y="4509120"/>
            <a:ext cx="8352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>Обелиск Ермаку Тимофеевичу 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</a:rPr>
              <a:t>установлен недалеко от места битвы с войском хана </a:t>
            </a:r>
            <a:r>
              <a:rPr lang="ru-RU" sz="3600" dirty="0" err="1" smtClean="0">
                <a:solidFill>
                  <a:schemeClr val="accent5">
                    <a:lumMod val="50000"/>
                  </a:schemeClr>
                </a:solidFill>
              </a:rPr>
              <a:t>Кучума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Уголок Ершова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5" name="Picture 1" descr="C:\Users\Юстас\Desktop\Научная работа\ТОБОЛЬСК 2014\ТОБОЛЬСК ФОТО И ВИДЕО\Тобольск 2014 с фотоаппарата Чернышевой Е\УГОЛОК ЕРШОВА НА УЛИЦЕ\IMG_76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3394472" cy="4525963"/>
          </a:xfrm>
          <a:prstGeom prst="rect">
            <a:avLst/>
          </a:prstGeom>
          <a:noFill/>
        </p:spPr>
      </p:pic>
      <p:pic>
        <p:nvPicPr>
          <p:cNvPr id="1026" name="Picture 2" descr="C:\Users\Юстас\Desktop\Научная работа\ТОБОЛЬСК 2014\ТОБОЛЬСК ФОТО И ВИДЕО\Тобольск 2014 с фотоаппарата Чернышевой Е\УГОЛОК ЕРШОВА НА УЛИЦЕ\IMG_76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196752"/>
            <a:ext cx="3240360" cy="2430131"/>
          </a:xfrm>
          <a:prstGeom prst="rect">
            <a:avLst/>
          </a:prstGeom>
          <a:noFill/>
        </p:spPr>
      </p:pic>
      <p:pic>
        <p:nvPicPr>
          <p:cNvPr id="1027" name="Picture 3" descr="C:\Users\Юстас\Desktop\Научная работа\ТОБОЛЬСК 2014\ТОБОЛЬСК ФОТО И ВИДЕО\Тобольск 2014 с фотоаппарата Чернышевой Е\УГОЛОК ЕРШОВА НА УЛИЦЕ\IMG_76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717032"/>
            <a:ext cx="3744416" cy="28081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85818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Список литературы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857232"/>
            <a:ext cx="8572560" cy="5857916"/>
          </a:xfrm>
        </p:spPr>
        <p:txBody>
          <a:bodyPr>
            <a:noAutofit/>
          </a:bodyPr>
          <a:lstStyle/>
          <a:p>
            <a:pPr lvl="0"/>
            <a:r>
              <a:rPr lang="ru-RU" sz="2000" dirty="0" smtClean="0"/>
              <a:t>Великая Сибирская железная дорога. Издание канцелярии комитета министров. Всемирная Выставка 1900г в  Париже. – Санкт-Петербург. Государственная типография. 1901.</a:t>
            </a:r>
          </a:p>
          <a:p>
            <a:pPr lvl="0"/>
            <a:r>
              <a:rPr lang="ru-RU" sz="2000" dirty="0" smtClean="0"/>
              <a:t>Воронин М.И., Павлов. В.Е.  Великий Сибирский путь – плод замыслов учёных и питомцев института инженеров путей сообщения. – Ленинград, 1991</a:t>
            </a:r>
          </a:p>
          <a:p>
            <a:pPr lvl="0"/>
            <a:r>
              <a:rPr lang="ru-RU" sz="2000" dirty="0" smtClean="0"/>
              <a:t>Журнал Главного управления путей сообщения и публичных зданий, т.39. – СПб., 1863</a:t>
            </a:r>
          </a:p>
          <a:p>
            <a:pPr lvl="0"/>
            <a:r>
              <a:rPr lang="ru-RU" sz="2000" dirty="0" smtClean="0"/>
              <a:t>Залужная Д.В. Транссибирская магистраль (её прошлое и настоящее). Исторический очерк. – М., 1980</a:t>
            </a:r>
          </a:p>
          <a:p>
            <a:pPr lvl="0"/>
            <a:r>
              <a:rPr lang="ru-RU" sz="2000" dirty="0" smtClean="0"/>
              <a:t>Краткий исторический очерк. Составлен на основании официальных документов Инженером Путей Сообщения Л.И. </a:t>
            </a:r>
            <a:r>
              <a:rPr lang="ru-RU" sz="2000" dirty="0" err="1" smtClean="0"/>
              <a:t>Прохаска</a:t>
            </a:r>
            <a:r>
              <a:rPr lang="ru-RU" sz="2000" dirty="0" smtClean="0"/>
              <a:t>. (К </a:t>
            </a:r>
            <a:r>
              <a:rPr lang="ru-RU" sz="2000" dirty="0" err="1" smtClean="0"/>
              <a:t>двадцатипятилетию</a:t>
            </a:r>
            <a:r>
              <a:rPr lang="ru-RU" sz="2000" dirty="0" smtClean="0"/>
              <a:t> закладки Великого Сибирского Пути 19 мая 1891 г.–19 мая 1916 г.) – Петроград, 1916.</a:t>
            </a:r>
          </a:p>
          <a:p>
            <a:pPr lvl="0"/>
            <a:r>
              <a:rPr lang="ru-RU" sz="2000" dirty="0" smtClean="0"/>
              <a:t>Путеводитель по Великой Сибирской железной дороге. Издание министерства путей сообщения под редакцией А.И. Дмитриева-Мамонова, инженера  А.Ф. </a:t>
            </a:r>
            <a:r>
              <a:rPr lang="ru-RU" sz="2000" dirty="0" err="1" smtClean="0"/>
              <a:t>Здзярскаго</a:t>
            </a:r>
            <a:r>
              <a:rPr lang="ru-RU" sz="2000" dirty="0" smtClean="0"/>
              <a:t>. – Санкт-Петербург «Товарищество Художественной печати», 1900.</a:t>
            </a:r>
          </a:p>
          <a:p>
            <a:endParaRPr lang="ru-RU" sz="200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21444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АРХИВНЫЕ ДОКУМЕНТЫ РГИА </a:t>
            </a:r>
            <a:b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</a:rPr>
              <a:t>ФОНД 229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>
              <a:buNone/>
            </a:pPr>
            <a:r>
              <a:rPr lang="ru-RU" sz="2400" b="1" dirty="0" smtClean="0"/>
              <a:t>КАНЦЕЛЯРИЯ МИНИСТРА ПУТЕЙ СООБЩЕНИЯ</a:t>
            </a:r>
          </a:p>
          <a:p>
            <a:pPr lvl="0"/>
            <a:r>
              <a:rPr lang="ru-RU" sz="2400" dirty="0" smtClean="0"/>
              <a:t>Дела о личном составе МПС (А К) за 1877–1921 гг. (оп. 18); (Л Я) за 1833–1919 гг. (оп. 19);</a:t>
            </a:r>
          </a:p>
          <a:p>
            <a:pPr lvl="0"/>
            <a:r>
              <a:rPr lang="ru-RU" sz="2400" dirty="0" smtClean="0"/>
              <a:t>РГИА, Ф.229, оп.19,д. 816</a:t>
            </a:r>
          </a:p>
          <a:p>
            <a:pPr lvl="0"/>
            <a:r>
              <a:rPr lang="ru-RU" sz="2400" dirty="0" smtClean="0"/>
              <a:t>РГИА, Ф.229, оп.19,д. 815</a:t>
            </a:r>
          </a:p>
          <a:p>
            <a:pPr lvl="0"/>
            <a:r>
              <a:rPr lang="ru-RU" sz="2400" dirty="0" smtClean="0"/>
              <a:t>РГИА, Ф.229, оп. 18, д. 890. Формулярный список о </a:t>
            </a:r>
            <a:r>
              <a:rPr lang="ru-RU" sz="2400" dirty="0" err="1" smtClean="0"/>
              <a:t>слуужбе</a:t>
            </a:r>
            <a:r>
              <a:rPr lang="ru-RU" sz="2400" dirty="0" smtClean="0"/>
              <a:t>  действительного статского советника, инженера п.с. Григория Будагова</a:t>
            </a:r>
          </a:p>
          <a:p>
            <a:pPr lvl="0"/>
            <a:r>
              <a:rPr lang="ru-RU" sz="2400" dirty="0" smtClean="0"/>
              <a:t>РГИА, Ф. 229, оп.19, д. 2456. Формулярный список о службе инженера путей сообщения </a:t>
            </a:r>
            <a:r>
              <a:rPr lang="ru-RU" sz="2400" dirty="0" err="1" smtClean="0"/>
              <a:t>Викентия-Игнатия</a:t>
            </a:r>
            <a:r>
              <a:rPr lang="ru-RU" sz="2400" dirty="0" smtClean="0"/>
              <a:t> </a:t>
            </a:r>
            <a:r>
              <a:rPr lang="ru-RU" sz="2400" dirty="0" err="1" smtClean="0"/>
              <a:t>Роецкого</a:t>
            </a:r>
            <a:r>
              <a:rPr lang="ru-RU" sz="2400" dirty="0" smtClean="0"/>
              <a:t> </a:t>
            </a:r>
          </a:p>
          <a:p>
            <a:pPr>
              <a:buNone/>
            </a:pPr>
            <a:r>
              <a:rPr lang="ru-RU" sz="2400" dirty="0" smtClean="0"/>
              <a:t> </a:t>
            </a:r>
          </a:p>
          <a:p>
            <a:endParaRPr lang="ru-RU" sz="24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88233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Архивные документы ГАТО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14422"/>
            <a:ext cx="9144000" cy="5643578"/>
          </a:xfrm>
        </p:spPr>
        <p:txBody>
          <a:bodyPr>
            <a:normAutofit/>
          </a:bodyPr>
          <a:lstStyle/>
          <a:p>
            <a:r>
              <a:rPr lang="ru-RU" dirty="0" smtClean="0"/>
              <a:t>ГАТО, ф.126, оп.1, дело №987, Л.1. </a:t>
            </a:r>
          </a:p>
          <a:p>
            <a:r>
              <a:rPr lang="ru-RU" dirty="0" smtClean="0"/>
              <a:t>ГАТО, ф126, оп.1, дело №987, Л.12, 13, 14.</a:t>
            </a:r>
          </a:p>
          <a:p>
            <a:r>
              <a:rPr lang="ru-RU" dirty="0" smtClean="0"/>
              <a:t>ГАТО, ф.3, оп.2, дело № 3395, Л.36.</a:t>
            </a:r>
          </a:p>
          <a:p>
            <a:r>
              <a:rPr lang="ru-RU" dirty="0" smtClean="0"/>
              <a:t>ГАТО, ф.3, оп.2, дело№3395, Л.37.</a:t>
            </a:r>
          </a:p>
          <a:p>
            <a:r>
              <a:rPr lang="ru-RU" dirty="0" smtClean="0"/>
              <a:t> ГАТО, ф.126, оп.1, дело № 904, Л.107,108,109,110.</a:t>
            </a:r>
          </a:p>
          <a:p>
            <a:r>
              <a:rPr lang="ru-RU" dirty="0" smtClean="0"/>
              <a:t>ГАТО, ф.126, оп.1, дело №  882, Л.1.</a:t>
            </a:r>
          </a:p>
          <a:p>
            <a:r>
              <a:rPr lang="ru-RU" dirty="0" smtClean="0"/>
              <a:t>ГАТО, ф.194, оп.1, дело №125, Л.17.</a:t>
            </a:r>
          </a:p>
          <a:p>
            <a:r>
              <a:rPr lang="ru-RU" dirty="0" smtClean="0"/>
              <a:t>ГАТО, ф.194, оп.1, дело № 125, Л.42.</a:t>
            </a:r>
          </a:p>
          <a:p>
            <a:endParaRPr lang="ru-RU" sz="28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chemeClr val="accent5">
                    <a:lumMod val="75000"/>
                  </a:schemeClr>
                </a:solidFill>
              </a:rPr>
              <a:t>В Томском архиве</a:t>
            </a:r>
            <a:endParaRPr lang="ru-RU" sz="5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2" descr="\\Presscenter\d\ПРЕСС-ЦЕНТР\ФОТО\2013\Март\НА САЙТ О ПОЕЗДКЕ В ТОМСК\IMG_39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1285860"/>
            <a:ext cx="3250022" cy="2169430"/>
          </a:xfrm>
          <a:prstGeom prst="rect">
            <a:avLst/>
          </a:prstGeom>
          <a:noFill/>
        </p:spPr>
      </p:pic>
      <p:pic>
        <p:nvPicPr>
          <p:cNvPr id="6" name="Picture 2" descr="\\Presscenter\d\ПРЕСС-ЦЕНТР\ФОТО\2013\Март\Фото Томск 2013 ЕН\DSC00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4071942"/>
            <a:ext cx="4500594" cy="2531584"/>
          </a:xfrm>
          <a:prstGeom prst="rect">
            <a:avLst/>
          </a:prstGeom>
          <a:noFill/>
        </p:spPr>
      </p:pic>
      <p:pic>
        <p:nvPicPr>
          <p:cNvPr id="7" name="Picture 2" descr="\\Presscenter\d\ПРЕСС-ЦЕНТР\ФОТО\2013\Март\НА САЙТ О ПОЕЗДКЕ В ТОМСК\IMG_38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142984"/>
            <a:ext cx="4857784" cy="32385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64307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Лидия Дмитриевна и Вера Дмитриевна </a:t>
            </a:r>
            <a:r>
              <a:rPr lang="ru-RU" sz="3200" b="1" dirty="0" err="1" smtClean="0">
                <a:solidFill>
                  <a:schemeClr val="accent5">
                    <a:lumMod val="75000"/>
                  </a:schemeClr>
                </a:solidFill>
              </a:rPr>
              <a:t>Завадовские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 – внучатые племянницы Н.А </a:t>
            </a:r>
            <a:r>
              <a:rPr lang="ru-RU" sz="3200" b="1" dirty="0" err="1" smtClean="0">
                <a:solidFill>
                  <a:schemeClr val="accent5">
                    <a:lumMod val="75000"/>
                  </a:schemeClr>
                </a:solidFill>
              </a:rPr>
              <a:t>Завадовского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 и В.И. </a:t>
            </a:r>
            <a:r>
              <a:rPr lang="ru-RU" sz="3200" b="1" dirty="0" err="1" smtClean="0">
                <a:solidFill>
                  <a:schemeClr val="accent5">
                    <a:lumMod val="75000"/>
                  </a:schemeClr>
                </a:solidFill>
              </a:rPr>
              <a:t>Жернакова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ru-RU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42" name="Picture 2" descr="\\Presscenter\d\ПРЕСС-ЦЕНТР\ФОТО\2013\Март\НА САЙТ О ПОЕЗДКЕ В ТОМСК\ОТ ДАШИ\IMG_3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000240"/>
            <a:ext cx="6786610" cy="45244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86808" cy="14287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Томский </a:t>
            </a:r>
            <a:r>
              <a:rPr lang="ru-RU" b="1" dirty="0" err="1" smtClean="0">
                <a:solidFill>
                  <a:schemeClr val="accent5">
                    <a:lumMod val="75000"/>
                  </a:schemeClr>
                </a:solidFill>
              </a:rPr>
              <a:t>Богородице-Алексиевский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 монастырь – место захоронения Н.А. </a:t>
            </a:r>
            <a:r>
              <a:rPr lang="ru-RU" b="1" dirty="0" err="1" smtClean="0">
                <a:solidFill>
                  <a:schemeClr val="accent5">
                    <a:lumMod val="75000"/>
                  </a:schemeClr>
                </a:solidFill>
              </a:rPr>
              <a:t>Завадовского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170" name="Picture 2" descr="\\Presscenter\d\ПРЕСС-ЦЕНТР\ФОТО\2013\Март\НА САЙТ О ПОЕЗДКЕ В ТОМСК\По улицам Томска\IMG_39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83384" y="2683657"/>
            <a:ext cx="4100506" cy="2733671"/>
          </a:xfrm>
          <a:prstGeom prst="rect">
            <a:avLst/>
          </a:prstGeom>
          <a:noFill/>
        </p:spPr>
      </p:pic>
      <p:pic>
        <p:nvPicPr>
          <p:cNvPr id="7" name="Picture 2" descr="\\Presscenter\d\ПРЕСС-ЦЕНТР\ФОТО\2013\Март\Томск Душуина Татьяна8А\ГОРОД ТОМСК\IMG_39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2285992"/>
            <a:ext cx="4857784" cy="32385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1244</TotalTime>
  <Words>1327</Words>
  <Application>Microsoft Office PowerPoint</Application>
  <PresentationFormat>Экран (4:3)</PresentationFormat>
  <Paragraphs>126</Paragraphs>
  <Slides>64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5" baseType="lpstr">
      <vt:lpstr>Тема Office</vt:lpstr>
      <vt:lpstr>Научные экспедиции как фактор успешности исследовательской работы в музее «У истоков города» Новосибирской классической гимназии №17  Яковлева Л.Д.,  руководитель музея</vt:lpstr>
      <vt:lpstr>Первые экспедиции</vt:lpstr>
      <vt:lpstr>Александр Всеволодович Широков (слева) и его дети сын Всеволод и дочь Ксения (справа) Правнуки и внуки Тихомирова (Киев 2011).</vt:lpstr>
      <vt:lpstr>В.П. Широков (Тихомиров) –генерал-майор</vt:lpstr>
      <vt:lpstr>Письма Всеволода с фронтов Великой Отечественной войны</vt:lpstr>
      <vt:lpstr>Экспедиция в Томск (2010, 2013)</vt:lpstr>
      <vt:lpstr>В Томском архиве</vt:lpstr>
      <vt:lpstr>Лидия Дмитриевна и Вера Дмитриевна Завадовские – внучатые племянницы Н.А Завадовского и В.И. Жернакова </vt:lpstr>
      <vt:lpstr>Томский Богородице-Алексиевский монастырь – место захоронения Н.А. Завадовского</vt:lpstr>
      <vt:lpstr>Встреча с потомками Г.М. Будагова. Москва, 6 апреля 2012г.</vt:lpstr>
      <vt:lpstr>Правнуки Г.М. Будагова – Евгения и Леонид со своей матерью (Из семейного архива внучки Г.М.Будагова – Орловой Л.Г.)</vt:lpstr>
      <vt:lpstr>Праправнуки Г.М. Будагова –  Мария, Александр, Ирина со своей бабушкой (Из семейного архива внучки Г.М.Будагова – Орловой Л.Г.)</vt:lpstr>
      <vt:lpstr>РГИА</vt:lpstr>
      <vt:lpstr>Работаем в РГИА – главном архиве России</vt:lpstr>
      <vt:lpstr>Сибирь и Великая Сибирская железная дорога. Издание 2-е. Исправленное и дополненное, – Санкт-Петербург, 1896</vt:lpstr>
      <vt:lpstr>Сибирская железная дорога. Издание канцелярии комитета министров. – Санкт-Петербург, 1901</vt:lpstr>
      <vt:lpstr>Сибирская железная дорога в её прошлом и настоящем. Исторический очерк составлен Саблером С.В. и Сосновским И.В.. Под главною редакцией Статс-Секретаря Куломзина, – Санкт-Петербург, 1903</vt:lpstr>
      <vt:lpstr>Викентий Игнатьевич Роецкий (1861-1896)</vt:lpstr>
      <vt:lpstr>Формулярный список о службе В.И. Роецкого  (РГИА, Ф. 229, оп.19, д. 2456, л. 8)</vt:lpstr>
      <vt:lpstr>Николай Павлович Меженинов (1838-1901)</vt:lpstr>
      <vt:lpstr>Слайд 21</vt:lpstr>
      <vt:lpstr>Григорий Моисеевич Будагов  (1852—1921) </vt:lpstr>
      <vt:lpstr>Встреча с потомками Г.Г. Будагова, сына Г.М. Будагова</vt:lpstr>
      <vt:lpstr>Армяно-Григорианское кладбище</vt:lpstr>
      <vt:lpstr>Семейные (родовые) захоронения Оларуни-Гамазовых-Лалаевых-Будаговых на Армяно-Григорианском кладбище в Санкт-Петербурге</vt:lpstr>
      <vt:lpstr>Любовь Григорьевна Орлова рядом с могилой Григория Григорьевича Будагова</vt:lpstr>
      <vt:lpstr>Могила Г.М. и Г.Г. Будаговых</vt:lpstr>
      <vt:lpstr>Практическая значимость экспедиции в Санкт-Петербург</vt:lpstr>
      <vt:lpstr>Будаговская школа в Кривощеково (из личного фонда Савченко С.А.)</vt:lpstr>
      <vt:lpstr>Будаговская школа в Кривощеково  (из личного фонда Савченко С.А.)</vt:lpstr>
      <vt:lpstr>Схема родословной  Оларуни-Гамазовых-Лалаевых-Будаговых </vt:lpstr>
      <vt:lpstr>Владимир Константинович Жандр</vt:lpstr>
      <vt:lpstr>Копия свидетельства  о  смерти  В.К. Жандра</vt:lpstr>
      <vt:lpstr>Результаты </vt:lpstr>
      <vt:lpstr>Результаты</vt:lpstr>
      <vt:lpstr>Путешествие из Новосибирска в Тобольск (отчет о научной экспедиции:  3 – 9 марта 2014г.)</vt:lpstr>
      <vt:lpstr>Подготовительный этап</vt:lpstr>
      <vt:lpstr>Карты путешествия</vt:lpstr>
      <vt:lpstr>Покидаем Новосибирск</vt:lpstr>
      <vt:lpstr>Великий Сибирский путь</vt:lpstr>
      <vt:lpstr>Работа в поезде</vt:lpstr>
      <vt:lpstr>Дневник путешественника</vt:lpstr>
      <vt:lpstr>Поворотная точка – Тюмень </vt:lpstr>
      <vt:lpstr>Прибытие в город Тобольск</vt:lpstr>
      <vt:lpstr>Тобольский архив - данные</vt:lpstr>
      <vt:lpstr>Работа в ГБУТО ГА</vt:lpstr>
      <vt:lpstr>Слайд 47</vt:lpstr>
      <vt:lpstr>Слайд 48</vt:lpstr>
      <vt:lpstr>Работа в научной библиотеке музея-заповедника </vt:lpstr>
      <vt:lpstr>Слайд 50</vt:lpstr>
      <vt:lpstr>«Реликвариум» - издание научной библиотеки</vt:lpstr>
      <vt:lpstr>Слайд 52</vt:lpstr>
      <vt:lpstr>Слайд 53</vt:lpstr>
      <vt:lpstr>Губернский музей</vt:lpstr>
      <vt:lpstr>Сведения, полученные в ходе экскурсий</vt:lpstr>
      <vt:lpstr>Абалакский монастырь </vt:lpstr>
      <vt:lpstr>Слайд 57</vt:lpstr>
      <vt:lpstr>Достопримечательности Тобольска</vt:lpstr>
      <vt:lpstr>Карта Ремезова</vt:lpstr>
      <vt:lpstr>Слайд 60</vt:lpstr>
      <vt:lpstr>Уголок Ершова</vt:lpstr>
      <vt:lpstr>Список литературы</vt:lpstr>
      <vt:lpstr> АРХИВНЫЕ ДОКУМЕНТЫ РГИА  ФОНД 229 </vt:lpstr>
      <vt:lpstr>Архивные документы ГАТО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из Новосибирска в Тобольск</dc:title>
  <dc:creator>Юстас</dc:creator>
  <cp:lastModifiedBy>ludmila</cp:lastModifiedBy>
  <cp:revision>108</cp:revision>
  <dcterms:created xsi:type="dcterms:W3CDTF">2014-04-25T06:05:44Z</dcterms:created>
  <dcterms:modified xsi:type="dcterms:W3CDTF">2015-02-05T06:21:03Z</dcterms:modified>
</cp:coreProperties>
</file>