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9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1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9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5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6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7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8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5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D5C17-0411-4E89-A7A7-BD55F269C22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44865-F472-46AD-BFEF-6F27AB3E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0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jp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7680"/>
            <a:ext cx="9144000" cy="3022283"/>
          </a:xfrm>
        </p:spPr>
        <p:txBody>
          <a:bodyPr>
            <a:noAutofit/>
          </a:bodyPr>
          <a:lstStyle/>
          <a:p>
            <a:pPr marL="228600" lvl="0" indent="-182563" fontAlgn="base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</a:pPr>
            <a:r>
              <a:rPr lang="ru-RU" alt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Мультимедийное сопровождение к индивидуальному логопедическому занятию для ребенка подготовительной группы с ОНР,</a:t>
            </a:r>
            <a:r>
              <a:rPr lang="en-US" alt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</a:t>
            </a:r>
            <a:r>
              <a:rPr lang="ru-RU" alt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уровня речевого развития, обусловленным дизартрией, по теме: «Дифференциация звуков </a:t>
            </a:r>
            <a:r>
              <a:rPr lang="en-US" alt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  <a:r>
              <a:rPr lang="ru-RU" alt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lang="en-US" alt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  <a:r>
              <a:rPr lang="ru-RU" altLang="ru-RU" sz="2800" b="1" dirty="0" smtClean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altLang="ru-RU" sz="2800" b="1" dirty="0" smtClean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  <a:r>
              <a:rPr lang="ru-RU" altLang="ru-RU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altLang="ru-RU" sz="2800" b="1" dirty="0" smtClean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  <a:r>
              <a:rPr lang="ru-RU" altLang="ru-RU" sz="2800" b="1" dirty="0" smtClean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словах с прямым и обратным слогами».</a:t>
            </a:r>
            <a:br>
              <a:rPr lang="ru-RU" alt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21274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Выполнила: </a:t>
            </a:r>
            <a:r>
              <a:rPr lang="ru-RU" alt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учитель-логопед </a:t>
            </a:r>
            <a:r>
              <a:rPr lang="ru-RU" altLang="ru-RU" b="1" dirty="0">
                <a:solidFill>
                  <a:srgbClr val="21274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21274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21274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высшей квалификационной </a:t>
            </a:r>
            <a:r>
              <a:rPr lang="ru-RU" alt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категории</a:t>
            </a:r>
          </a:p>
          <a:p>
            <a:r>
              <a:rPr lang="ru-RU" altLang="ru-RU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ТПМПК МБУДО «</a:t>
            </a:r>
            <a:r>
              <a:rPr lang="ru-RU" altLang="ru-RU" b="1" dirty="0" err="1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ГЦОиЗ</a:t>
            </a:r>
            <a:r>
              <a:rPr lang="ru-RU" altLang="ru-RU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Магистр</a:t>
            </a:r>
            <a:r>
              <a:rPr lang="ru-RU" alt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21274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21274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Шарапова </a:t>
            </a:r>
            <a:r>
              <a:rPr lang="ru-RU" altLang="ru-RU" b="1" dirty="0">
                <a:solidFill>
                  <a:srgbClr val="21274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Елена Викторовна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6075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900igr.net/datas/doshkolnoe-obrazovanie/Artikuljatsionnaja-gimnastika/0010-010-Artikuljatsionnoe-uprazhnenie-Futbol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34" y="670878"/>
            <a:ext cx="7200266" cy="524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8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523" y="3829368"/>
            <a:ext cx="8274597" cy="2652712"/>
          </a:xfrm>
          <a:prstGeom prst="rect">
            <a:avLst/>
          </a:prstGeom>
        </p:spPr>
      </p:pic>
      <p:pic>
        <p:nvPicPr>
          <p:cNvPr id="5" name="Содержимое 3" descr="http://www.vizitka.offnote.net/files/images/1/9820_1259831585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06" y="-568960"/>
            <a:ext cx="7775734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560" y="4950142"/>
            <a:ext cx="6502399" cy="1907857"/>
          </a:xfrm>
          <a:prstGeom prst="rect">
            <a:avLst/>
          </a:prstGeom>
        </p:spPr>
      </p:pic>
      <p:pic>
        <p:nvPicPr>
          <p:cNvPr id="10" name="Содержимое 3" descr="http://cs11345.userapi.com/u12979769/151049632/y_20b3aea3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93" y="414655"/>
            <a:ext cx="49688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3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68338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17936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0234" y="990468"/>
            <a:ext cx="2895851" cy="3048264"/>
          </a:xfrm>
          <a:prstGeom prst="rect">
            <a:avLst/>
          </a:prstGeom>
        </p:spPr>
      </p:pic>
      <p:pic>
        <p:nvPicPr>
          <p:cNvPr id="4" name="Picture 7" descr="cat41_gall930-2-85675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42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1371600" y="4876800"/>
            <a:ext cx="16002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752600" y="5867400"/>
            <a:ext cx="762000" cy="152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124200" y="5181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8757920" y="4678680"/>
            <a:ext cx="1676400" cy="1600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9329420" y="5583873"/>
            <a:ext cx="533400" cy="6096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auto">
          <a:xfrm>
            <a:off x="10856085" y="5150643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68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990600" y="2895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133600" y="28194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429000" y="2895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495800" y="28194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638800" y="2895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30912" y="269345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звуков С-Ш в  прямом слоге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95040" y="269345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998720" y="269345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72580" y="269451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346440" y="276563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20300" y="277684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0880"/>
            <a:ext cx="10515600" cy="548608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звуков С-Ш в обратном слоге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910080" y="2763520"/>
            <a:ext cx="1341120" cy="11785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24960" y="2946400"/>
            <a:ext cx="1076960" cy="995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441440" y="2763520"/>
            <a:ext cx="1422400" cy="11785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46160" y="2946400"/>
            <a:ext cx="1066800" cy="995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звуков  С-Ш в слогах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75840" y="359664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82720" y="359664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689600" y="3208814"/>
            <a:ext cx="1442720" cy="13022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81620" y="3596640"/>
            <a:ext cx="105918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15" y="3096736"/>
            <a:ext cx="2598389" cy="1889442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48" y="4041457"/>
            <a:ext cx="1585383" cy="19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3" b="71213"/>
          <a:stretch>
            <a:fillRect/>
          </a:stretch>
        </p:blipFill>
        <p:spPr bwMode="auto">
          <a:xfrm>
            <a:off x="139688" y="2060098"/>
            <a:ext cx="19446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93" y="1422400"/>
            <a:ext cx="1799801" cy="269970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81265"/>
              </p:ext>
            </p:extLst>
          </p:nvPr>
        </p:nvGraphicFramePr>
        <p:xfrm>
          <a:off x="604401" y="528320"/>
          <a:ext cx="2829681" cy="89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227">
                  <a:extLst>
                    <a:ext uri="{9D8B030D-6E8A-4147-A177-3AD203B41FA5}">
                      <a16:colId xmlns:a16="http://schemas.microsoft.com/office/drawing/2014/main" val="3665158179"/>
                    </a:ext>
                  </a:extLst>
                </a:gridCol>
                <a:gridCol w="943227">
                  <a:extLst>
                    <a:ext uri="{9D8B030D-6E8A-4147-A177-3AD203B41FA5}">
                      <a16:colId xmlns:a16="http://schemas.microsoft.com/office/drawing/2014/main" val="152810070"/>
                    </a:ext>
                  </a:extLst>
                </a:gridCol>
                <a:gridCol w="943227">
                  <a:extLst>
                    <a:ext uri="{9D8B030D-6E8A-4147-A177-3AD203B41FA5}">
                      <a16:colId xmlns:a16="http://schemas.microsoft.com/office/drawing/2014/main" val="2874870674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484408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52582"/>
              </p:ext>
            </p:extLst>
          </p:nvPr>
        </p:nvGraphicFramePr>
        <p:xfrm>
          <a:off x="4267201" y="528320"/>
          <a:ext cx="3226674" cy="89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558">
                  <a:extLst>
                    <a:ext uri="{9D8B030D-6E8A-4147-A177-3AD203B41FA5}">
                      <a16:colId xmlns:a16="http://schemas.microsoft.com/office/drawing/2014/main" val="3550418341"/>
                    </a:ext>
                  </a:extLst>
                </a:gridCol>
                <a:gridCol w="1075558">
                  <a:extLst>
                    <a:ext uri="{9D8B030D-6E8A-4147-A177-3AD203B41FA5}">
                      <a16:colId xmlns:a16="http://schemas.microsoft.com/office/drawing/2014/main" val="4137392644"/>
                    </a:ext>
                  </a:extLst>
                </a:gridCol>
                <a:gridCol w="1075558">
                  <a:extLst>
                    <a:ext uri="{9D8B030D-6E8A-4147-A177-3AD203B41FA5}">
                      <a16:colId xmlns:a16="http://schemas.microsoft.com/office/drawing/2014/main" val="1078491162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9023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249831"/>
              </p:ext>
            </p:extLst>
          </p:nvPr>
        </p:nvGraphicFramePr>
        <p:xfrm>
          <a:off x="8326995" y="528320"/>
          <a:ext cx="3316365" cy="89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455">
                  <a:extLst>
                    <a:ext uri="{9D8B030D-6E8A-4147-A177-3AD203B41FA5}">
                      <a16:colId xmlns:a16="http://schemas.microsoft.com/office/drawing/2014/main" val="1952574265"/>
                    </a:ext>
                  </a:extLst>
                </a:gridCol>
                <a:gridCol w="1105455">
                  <a:extLst>
                    <a:ext uri="{9D8B030D-6E8A-4147-A177-3AD203B41FA5}">
                      <a16:colId xmlns:a16="http://schemas.microsoft.com/office/drawing/2014/main" val="848173646"/>
                    </a:ext>
                  </a:extLst>
                </a:gridCol>
                <a:gridCol w="1105455">
                  <a:extLst>
                    <a:ext uri="{9D8B030D-6E8A-4147-A177-3AD203B41FA5}">
                      <a16:colId xmlns:a16="http://schemas.microsoft.com/office/drawing/2014/main" val="1567703665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32127"/>
                  </a:ext>
                </a:extLst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>
            <a:off x="10873772" y="731520"/>
            <a:ext cx="447040" cy="487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88512" y="731520"/>
            <a:ext cx="447040" cy="487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57018" y="711200"/>
            <a:ext cx="447040" cy="487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79" y="2060098"/>
            <a:ext cx="1729303" cy="25939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180" y="1868474"/>
            <a:ext cx="1673180" cy="14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38200" y="549275"/>
            <a:ext cx="10515600" cy="5627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5017135" y="704850"/>
            <a:ext cx="1779588" cy="1441450"/>
          </a:xfrm>
          <a:prstGeom prst="star5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5017135" y="4653280"/>
            <a:ext cx="1635125" cy="1368425"/>
          </a:xfrm>
          <a:prstGeom prst="star5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042988" y="2636838"/>
            <a:ext cx="1584325" cy="1512887"/>
          </a:xfrm>
          <a:prstGeom prst="star5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9206548" y="2636838"/>
            <a:ext cx="1943100" cy="1439863"/>
          </a:xfrm>
          <a:prstGeom prst="star5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0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" y="380524"/>
            <a:ext cx="2413000" cy="2413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20" y="380524"/>
            <a:ext cx="2413000" cy="24130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60" y="380524"/>
            <a:ext cx="2413000" cy="241300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" y="3723164"/>
            <a:ext cx="2413000" cy="241300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60" y="3796348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1946" y="2747962"/>
            <a:ext cx="2670174" cy="400978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" y="554673"/>
            <a:ext cx="2199553" cy="23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95" y="692149"/>
            <a:ext cx="223202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3455474"/>
            <a:ext cx="3302275" cy="3302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432" y="2219877"/>
            <a:ext cx="2858090" cy="20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8928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ds68.centerstart.ru/sites/ds68.centerstart.ru/files/10_7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93" y="528320"/>
            <a:ext cx="54006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4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61366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f.mypage.ru/e7556c6772696dbdc2f8796b2e55bec1_79f1c1d710d6d10269da9301f1fc7305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0" y="406400"/>
            <a:ext cx="5628640" cy="495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2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59944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Заборчик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logopsi.ucoz.com/_ph/53/2/4730730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60" y="406400"/>
            <a:ext cx="6421120" cy="51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9737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Хоботок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3" descr="http://logopsi.ucoz.com/_ph/53/84673878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35" y="508000"/>
            <a:ext cx="56991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913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06" y="528320"/>
            <a:ext cx="8027987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7505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logopsi.ucoz.com/_ph/53/18473015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20" y="325120"/>
            <a:ext cx="6177280" cy="54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8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61163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Содержимое 5" descr="http://logopsi.ucoz.com/_ph/53/11146817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41" y="508000"/>
            <a:ext cx="638048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9013F8D-7801-4462-A266-D224D8AECCD4}" vid="{42E4C3EA-BCE7-4EBB-A274-8D82DB3C0D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99</TotalTime>
  <Words>69</Words>
  <Application>Microsoft Office PowerPoint</Application>
  <PresentationFormat>Широкоэкранный</PresentationFormat>
  <Paragraphs>86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Trebuchet MS</vt:lpstr>
      <vt:lpstr>Тема1</vt:lpstr>
      <vt:lpstr>Мультимедийное сопровождение к индивидуальному логопедическому занятию для ребенка подготовительной группы с ОНР,III уровня речевого развития, обусловленным дизартрией, по теме: «Дифференциация звуков [С]- [Ш] в словах с прямым и обратным слогами».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сопровождение к индивидуальному логопедическому занятию для ребенка подготовительной группы с ОНР,III уровня речевого развития, обусловленным дизартрией, по теме: «Дифференциация звуков [С]- [Ш] в словах с прямым и обратным слогами». </dc:title>
  <dc:creator>Пользователь</dc:creator>
  <cp:lastModifiedBy>Народная каб.8 комп1</cp:lastModifiedBy>
  <cp:revision>16</cp:revision>
  <dcterms:created xsi:type="dcterms:W3CDTF">2023-12-19T11:24:25Z</dcterms:created>
  <dcterms:modified xsi:type="dcterms:W3CDTF">2024-10-04T06:28:28Z</dcterms:modified>
</cp:coreProperties>
</file>