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6" r:id="rId3"/>
    <p:sldId id="273" r:id="rId4"/>
    <p:sldId id="274" r:id="rId5"/>
    <p:sldId id="275" r:id="rId6"/>
    <p:sldId id="276" r:id="rId7"/>
    <p:sldId id="277" r:id="rId8"/>
    <p:sldId id="278" r:id="rId9"/>
    <p:sldId id="267" r:id="rId10"/>
    <p:sldId id="265" r:id="rId11"/>
    <p:sldId id="279" r:id="rId12"/>
    <p:sldId id="262" r:id="rId13"/>
    <p:sldId id="269" r:id="rId14"/>
    <p:sldId id="271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49A9-E810-4D81-B47E-26C6680DC202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623F8-9CD6-464A-B796-521E554D2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9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3F8-9CD6-464A-B796-521E554D221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46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623F8-9CD6-464A-B796-521E554D22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32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5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4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6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82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4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4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0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C894-6E0F-4565-AB96-9BE82757154F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5C92C-4F60-4136-B332-FBD9207D2A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2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29211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Таблица 1.</a:t>
            </a:r>
            <a:r>
              <a:rPr lang="ru-RU" sz="4000" b="1" dirty="0"/>
              <a:t> Периоды существования фронтов (отдельных армий, районов обороны) в Гражданскую войну (1918-1922 гг</a:t>
            </a:r>
            <a:r>
              <a:rPr lang="ru-RU" sz="4000" b="1" dirty="0" smtClean="0"/>
              <a:t>.)</a:t>
            </a:r>
            <a:endParaRPr lang="ru-RU" dirty="0"/>
          </a:p>
        </p:txBody>
      </p:sp>
      <p:pic>
        <p:nvPicPr>
          <p:cNvPr id="4" name="Рисунок 3" descr="Периоды существования фронтов в Гражданскую войн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" y="1296352"/>
            <a:ext cx="11982734" cy="537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2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792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Антисоветские правительства</a:t>
            </a:r>
            <a:endParaRPr lang="ru-RU" altLang="ru-RU" dirty="0" smtClean="0"/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0" y="665566"/>
            <a:ext cx="10031104" cy="260989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Западносибирский </a:t>
            </a:r>
            <a:r>
              <a:rPr lang="ru-RU" altLang="ru-RU" dirty="0" err="1" smtClean="0"/>
              <a:t>эмиссариат</a:t>
            </a:r>
            <a:r>
              <a:rPr lang="ru-RU" altLang="ru-RU" dirty="0" smtClean="0"/>
              <a:t> </a:t>
            </a:r>
            <a:r>
              <a:rPr lang="ru-RU" altLang="ru-RU" dirty="0" smtClean="0"/>
              <a:t>(Томск и Новониколаевск)</a:t>
            </a:r>
          </a:p>
          <a:p>
            <a:pPr eaLnBrk="1" hangingPunct="1"/>
            <a:r>
              <a:rPr lang="ru-RU" altLang="ru-RU" dirty="0" smtClean="0"/>
              <a:t>Сибирское правительство (Омск)</a:t>
            </a:r>
          </a:p>
          <a:p>
            <a:pPr eaLnBrk="1" hangingPunct="1"/>
            <a:r>
              <a:rPr lang="ru-RU" altLang="ru-RU" dirty="0" smtClean="0"/>
              <a:t>Областное правительство Южного Урала (Деникин)</a:t>
            </a:r>
          </a:p>
          <a:p>
            <a:pPr eaLnBrk="1" hangingPunct="1"/>
            <a:r>
              <a:rPr lang="ru-RU" altLang="ru-RU" dirty="0" smtClean="0"/>
              <a:t>Войсковые казачьи правительства (Гамов, Семенов, Калмыков)</a:t>
            </a:r>
          </a:p>
          <a:p>
            <a:pPr eaLnBrk="1" hangingPunct="1"/>
            <a:r>
              <a:rPr lang="ru-RU" altLang="ru-RU" dirty="0" smtClean="0"/>
              <a:t>Деловой </a:t>
            </a:r>
            <a:r>
              <a:rPr lang="ru-RU" altLang="ru-RU" dirty="0" smtClean="0"/>
              <a:t>комитет (генерал </a:t>
            </a:r>
            <a:r>
              <a:rPr lang="ru-RU" altLang="ru-RU" dirty="0" err="1" smtClean="0"/>
              <a:t>Хорлат</a:t>
            </a:r>
            <a:r>
              <a:rPr lang="ru-RU" altLang="ru-RU" dirty="0" smtClean="0"/>
              <a:t>)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04716" y="2708655"/>
            <a:ext cx="11987284" cy="185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/>
              <a:t>Правительства, созданные на территориях, освобождённых </a:t>
            </a:r>
            <a:r>
              <a:rPr lang="ru-RU" altLang="ru-RU" sz="3200" b="1" dirty="0" err="1" smtClean="0"/>
              <a:t>чехословаками</a:t>
            </a:r>
            <a:r>
              <a:rPr lang="ru-RU" altLang="ru-RU" sz="3200" b="1" dirty="0" smtClean="0"/>
              <a:t>  от большевиков.</a:t>
            </a:r>
            <a:endParaRPr lang="ru-RU" altLang="ru-RU" sz="3200" b="1" dirty="0"/>
          </a:p>
        </p:txBody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20471" y="4106486"/>
            <a:ext cx="8129588" cy="2343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Самара – Комитет членов Учредительного собрания (</a:t>
            </a:r>
            <a:r>
              <a:rPr lang="ru-RU" b="1" dirty="0" err="1" smtClean="0"/>
              <a:t>Комуч</a:t>
            </a:r>
            <a:r>
              <a:rPr lang="ru-RU" b="1" dirty="0" smtClean="0"/>
              <a:t>).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Уральское областное правительство (Екатеринбург).</a:t>
            </a:r>
          </a:p>
          <a:p>
            <a:pPr>
              <a:buFont typeface="Monotype Sorts" pitchFamily="2" charset="2"/>
              <a:buChar char="u"/>
              <a:defRPr/>
            </a:pPr>
            <a:r>
              <a:rPr lang="ru-RU" b="1" dirty="0" smtClean="0"/>
              <a:t>Временное Сибирское правительство (Томск).</a:t>
            </a:r>
            <a:endParaRPr lang="ru-RU" b="1" dirty="0" smtClean="0"/>
          </a:p>
        </p:txBody>
      </p:sp>
      <p:sp>
        <p:nvSpPr>
          <p:cNvPr id="9" name="Правая фигурная скобка 8"/>
          <p:cNvSpPr/>
          <p:nvPr/>
        </p:nvSpPr>
        <p:spPr bwMode="auto">
          <a:xfrm>
            <a:off x="7756454" y="4106486"/>
            <a:ext cx="1155700" cy="2144773"/>
          </a:xfrm>
          <a:prstGeom prst="rightBrac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39284" y="4729141"/>
            <a:ext cx="3252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«Демократическая </a:t>
            </a:r>
          </a:p>
          <a:p>
            <a:pPr>
              <a:defRPr/>
            </a:pPr>
            <a:r>
              <a:rPr lang="ru-RU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контрреволюция</a:t>
            </a:r>
            <a:r>
              <a:rPr lang="ru-RU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endParaRPr lang="ru-RU" sz="2800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980" y="204717"/>
            <a:ext cx="483130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 Гражданской войны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32980" y="1323832"/>
            <a:ext cx="1357385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20803" y="1323832"/>
            <a:ext cx="1541060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28801" y="1965276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Красные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7447127" y="1965275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Белые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9795" y="3527947"/>
            <a:ext cx="4906369" cy="3330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7111621" y="3527946"/>
            <a:ext cx="4843818" cy="3330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2326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32980" y="204717"/>
            <a:ext cx="4831308" cy="928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Участники Гражданской войны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32980" y="1323832"/>
            <a:ext cx="1357385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20803" y="1323832"/>
            <a:ext cx="1541060" cy="450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828801" y="1965276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Красные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7378888" y="1774209"/>
            <a:ext cx="2961564" cy="1364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Белые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9795" y="3527947"/>
            <a:ext cx="4906369" cy="33300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/>
              <a:t>Буденный Семен </a:t>
            </a:r>
            <a:r>
              <a:rPr lang="ru-RU" sz="2400" b="1" dirty="0" smtClean="0"/>
              <a:t>Михайлович</a:t>
            </a:r>
          </a:p>
          <a:p>
            <a:r>
              <a:rPr lang="ru-RU" sz="2400" b="1" dirty="0"/>
              <a:t>Чапаев Василий Иванович</a:t>
            </a:r>
            <a:endParaRPr lang="ru-RU" sz="2400" dirty="0"/>
          </a:p>
          <a:p>
            <a:r>
              <a:rPr lang="ru-RU" sz="2400" b="1" dirty="0"/>
              <a:t>Фрунзе Михаил Васильевич</a:t>
            </a:r>
            <a:endParaRPr lang="ru-RU" sz="2400" dirty="0"/>
          </a:p>
          <a:p>
            <a:r>
              <a:rPr lang="ru-RU" sz="2400" b="1" dirty="0"/>
              <a:t>Блюхер Василий </a:t>
            </a:r>
            <a:r>
              <a:rPr lang="ru-RU" sz="2400" b="1" dirty="0" smtClean="0"/>
              <a:t>Константинович</a:t>
            </a:r>
          </a:p>
          <a:p>
            <a:r>
              <a:rPr lang="ru-RU" sz="2400" b="1" dirty="0"/>
              <a:t>Тухачевский Михаил Николаевич</a:t>
            </a:r>
            <a:endParaRPr lang="ru-RU" sz="2400" dirty="0"/>
          </a:p>
          <a:p>
            <a:r>
              <a:rPr lang="ru-RU" sz="2400" b="1" dirty="0"/>
              <a:t>Тимошенко Семён Константинович</a:t>
            </a:r>
            <a:endParaRPr lang="ru-RU" sz="2400" dirty="0"/>
          </a:p>
          <a:p>
            <a:r>
              <a:rPr lang="ru-RU" sz="2400" b="1" dirty="0"/>
              <a:t>Ворошилов Климент Ефремович </a:t>
            </a:r>
            <a:endParaRPr lang="ru-RU" sz="2400" dirty="0"/>
          </a:p>
          <a:p>
            <a:r>
              <a:rPr lang="ru-RU" sz="2400" b="1" dirty="0"/>
              <a:t>Егоров Александр Ильич</a:t>
            </a:r>
            <a:endParaRPr lang="ru-RU" sz="2400" dirty="0"/>
          </a:p>
          <a:p>
            <a:r>
              <a:rPr lang="ru-RU" sz="2400" b="1" dirty="0"/>
              <a:t>Вацетис </a:t>
            </a:r>
            <a:r>
              <a:rPr lang="ru-RU" sz="2400" b="1" dirty="0" err="1"/>
              <a:t>Иоаким</a:t>
            </a:r>
            <a:r>
              <a:rPr lang="ru-RU" sz="2400" b="1" dirty="0"/>
              <a:t> </a:t>
            </a:r>
            <a:r>
              <a:rPr lang="ru-RU" sz="2400" b="1" dirty="0" err="1" smtClean="0"/>
              <a:t>Иоакимович</a:t>
            </a:r>
            <a:endParaRPr lang="ru-RU" sz="2400" b="1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1245" y="3098042"/>
            <a:ext cx="4843818" cy="3759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200" b="1" dirty="0"/>
              <a:t>Алексеев Михаил </a:t>
            </a:r>
            <a:r>
              <a:rPr lang="ru-RU" sz="2200" b="1" dirty="0" smtClean="0"/>
              <a:t>Васильевич</a:t>
            </a:r>
          </a:p>
          <a:p>
            <a:r>
              <a:rPr lang="ru-RU" sz="2200" b="1" dirty="0"/>
              <a:t>Корнилов Лавр Георгиевич</a:t>
            </a:r>
            <a:endParaRPr lang="ru-RU" sz="2200" dirty="0"/>
          </a:p>
          <a:p>
            <a:r>
              <a:rPr lang="ru-RU" sz="2200" b="1" dirty="0"/>
              <a:t>Юденич Николай </a:t>
            </a:r>
            <a:r>
              <a:rPr lang="ru-RU" sz="2200" b="1" dirty="0" smtClean="0"/>
              <a:t>Николаевич</a:t>
            </a:r>
          </a:p>
          <a:p>
            <a:r>
              <a:rPr lang="ru-RU" sz="2200" b="1" dirty="0"/>
              <a:t>Миллер Евгений </a:t>
            </a:r>
            <a:r>
              <a:rPr lang="ru-RU" sz="2200" b="1" dirty="0" smtClean="0"/>
              <a:t>Карлович</a:t>
            </a:r>
            <a:endParaRPr lang="ru-RU" sz="2200" dirty="0"/>
          </a:p>
          <a:p>
            <a:r>
              <a:rPr lang="ru-RU" sz="2200" b="1" dirty="0"/>
              <a:t>Деникин Антон Иванович</a:t>
            </a:r>
            <a:endParaRPr lang="ru-RU" sz="2200" dirty="0"/>
          </a:p>
          <a:p>
            <a:r>
              <a:rPr lang="ru-RU" sz="2200" b="1" dirty="0"/>
              <a:t>Колчак Александр </a:t>
            </a:r>
            <a:r>
              <a:rPr lang="ru-RU" sz="2200" b="1" dirty="0" smtClean="0"/>
              <a:t>Васильевич</a:t>
            </a:r>
          </a:p>
          <a:p>
            <a:r>
              <a:rPr lang="ru-RU" sz="2200" b="1" dirty="0"/>
              <a:t>Врангель Петр Николаевич</a:t>
            </a:r>
            <a:endParaRPr lang="ru-RU" sz="2200" dirty="0"/>
          </a:p>
          <a:p>
            <a:r>
              <a:rPr lang="ru-RU" sz="2200" b="1" dirty="0" err="1"/>
              <a:t>Каппель</a:t>
            </a:r>
            <a:r>
              <a:rPr lang="ru-RU" sz="2200" b="1" dirty="0"/>
              <a:t> Владимир </a:t>
            </a:r>
            <a:r>
              <a:rPr lang="ru-RU" sz="2200" b="1" dirty="0" err="1" smtClean="0"/>
              <a:t>Оскарович</a:t>
            </a:r>
            <a:endParaRPr lang="ru-RU" sz="2200" b="1" dirty="0" smtClean="0"/>
          </a:p>
          <a:p>
            <a:r>
              <a:rPr lang="ru-RU" sz="2200" b="1" dirty="0"/>
              <a:t>Краснов Пётр Николаевич</a:t>
            </a:r>
            <a:endParaRPr lang="ru-RU" sz="2200" dirty="0"/>
          </a:p>
          <a:p>
            <a:r>
              <a:rPr lang="ru-RU" sz="2200" b="1" dirty="0" err="1"/>
              <a:t>Дутов</a:t>
            </a:r>
            <a:r>
              <a:rPr lang="ru-RU" sz="2200" b="1" dirty="0"/>
              <a:t> Александр Ильич</a:t>
            </a:r>
            <a:endParaRPr lang="ru-RU" sz="2200" dirty="0"/>
          </a:p>
          <a:p>
            <a:r>
              <a:rPr lang="ru-RU" sz="2200" b="1" dirty="0"/>
              <a:t>Семёнов Григорий </a:t>
            </a:r>
            <a:r>
              <a:rPr lang="ru-RU" sz="2200" b="1" dirty="0" smtClean="0"/>
              <a:t>Михайлович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505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981200" y="2190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b="1" smtClean="0"/>
              <a:t>Факторы, повлиявшие на исход Гражданской войны:</a:t>
            </a:r>
            <a:endParaRPr lang="ru-RU" altLang="ru-RU" smtClean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245660" y="1595437"/>
            <a:ext cx="10536071" cy="51260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 smtClean="0"/>
              <a:t>Территориальная разобщенность белой армии.</a:t>
            </a:r>
          </a:p>
          <a:p>
            <a:pPr eaLnBrk="1" hangingPunct="1"/>
            <a:r>
              <a:rPr lang="ru-RU" altLang="ru-RU" dirty="0" smtClean="0"/>
              <a:t>Политическая и социальная разобщенность белого движения.</a:t>
            </a:r>
          </a:p>
          <a:p>
            <a:pPr eaLnBrk="1" hangingPunct="1"/>
            <a:r>
              <a:rPr lang="ru-RU" altLang="ru-RU" dirty="0" smtClean="0"/>
              <a:t>Партизанская война против армий Колчака и других генералов.</a:t>
            </a:r>
          </a:p>
          <a:p>
            <a:pPr eaLnBrk="1" hangingPunct="1"/>
            <a:r>
              <a:rPr lang="ru-RU" altLang="ru-RU" dirty="0" smtClean="0"/>
              <a:t>Действие «Декрета о земле</a:t>
            </a:r>
            <a:r>
              <a:rPr lang="ru-RU" altLang="ru-RU" dirty="0" smtClean="0"/>
              <a:t>».</a:t>
            </a:r>
          </a:p>
          <a:p>
            <a:r>
              <a:rPr lang="ru-RU" altLang="ru-RU" dirty="0"/>
              <a:t>Белый лозунг сохранения «единой и неделимой» России не устраивал многие народы.</a:t>
            </a:r>
          </a:p>
          <a:p>
            <a:r>
              <a:rPr lang="ru-RU" altLang="ru-RU" dirty="0"/>
              <a:t>Отсутствие единого белого лидера.</a:t>
            </a:r>
          </a:p>
          <a:p>
            <a:r>
              <a:rPr lang="ru-RU" altLang="ru-RU" dirty="0"/>
              <a:t>Сотрудничество с интервентами.</a:t>
            </a:r>
          </a:p>
          <a:p>
            <a:r>
              <a:rPr lang="ru-RU" altLang="ru-RU" dirty="0"/>
              <a:t>Создание мобильных частей РККА вроде Первой конной армии С. Буденного</a:t>
            </a:r>
            <a:r>
              <a:rPr lang="ru-RU" altLang="ru-RU" dirty="0" smtClean="0"/>
              <a:t>.</a:t>
            </a:r>
            <a:endParaRPr lang="ru-RU" altLang="ru-RU" dirty="0"/>
          </a:p>
        </p:txBody>
      </p:sp>
      <p:sp>
        <p:nvSpPr>
          <p:cNvPr id="419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5D928F-01DA-4E47-B24B-4E916A7272A1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404040"/>
                </a:solidFill>
                <a:latin typeface="Roboto"/>
              </a:rPr>
              <a:t>Последствия Гражданской войны:</a:t>
            </a:r>
            <a:endParaRPr lang="ru-RU" altLang="ru-RU" smtClean="0"/>
          </a:p>
        </p:txBody>
      </p:sp>
      <p:sp>
        <p:nvSpPr>
          <p:cNvPr id="4403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57273-9847-4DE3-B931-21C85740BA4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/>
              <a:t>14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4038" name="Rectangle 1"/>
          <p:cNvSpPr>
            <a:spLocks noGrp="1" noChangeArrowheads="1"/>
          </p:cNvSpPr>
          <p:nvPr>
            <p:ph idx="1"/>
          </p:nvPr>
        </p:nvSpPr>
        <p:spPr>
          <a:xfrm>
            <a:off x="436728" y="2362840"/>
            <a:ext cx="10727141" cy="3284842"/>
          </a:xfrm>
          <a:solidFill>
            <a:srgbClr val="FFFFFF"/>
          </a:solidFill>
        </p:spPr>
        <p:txBody>
          <a:bodyPr vert="horz" wrap="square" lIns="33327" tIns="0" rIns="0" bIns="98394" rtlCol="0" anchor="ctr">
            <a:spAutoFit/>
          </a:bodyPr>
          <a:lstStyle/>
          <a:p>
            <a:pPr marL="0" indent="0">
              <a:spcBef>
                <a:spcPct val="0"/>
              </a:spcBef>
              <a:buFontTx/>
              <a:buAutoNum type="arabicPeriod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Промышленное производство сократилось в 7 раз.</a:t>
            </a:r>
          </a:p>
          <a:p>
            <a:pPr marL="0" indent="0">
              <a:spcBef>
                <a:spcPct val="0"/>
              </a:spcBef>
              <a:buFontTx/>
              <a:buAutoNum type="arabicPeriod" startAt="2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Материальный ущерб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altLang="ru-RU" sz="4400" dirty="0">
                <a:solidFill>
                  <a:srgbClr val="000000"/>
                </a:solidFill>
                <a:latin typeface="MathJax_Main"/>
              </a:rPr>
              <a:t>-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altLang="ru-RU" dirty="0">
                <a:solidFill>
                  <a:srgbClr val="000000"/>
                </a:solidFill>
                <a:latin typeface="Roboto"/>
              </a:rPr>
              <a:t>более 50 млрд рублей золотом.</a:t>
            </a:r>
          </a:p>
          <a:p>
            <a:pPr marL="0" indent="0">
              <a:spcBef>
                <a:spcPct val="0"/>
              </a:spcBef>
              <a:buFontTx/>
              <a:buAutoNum type="arabicPeriod" startAt="3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Паралич транспортной системы.</a:t>
            </a:r>
          </a:p>
          <a:p>
            <a:pPr marL="0" indent="0">
              <a:spcBef>
                <a:spcPct val="0"/>
              </a:spcBef>
              <a:buFontTx/>
              <a:buAutoNum type="arabicPeriod" startAt="4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Гибель 8 млн человек</a:t>
            </a:r>
          </a:p>
          <a:p>
            <a:pPr marL="0" indent="0">
              <a:spcBef>
                <a:spcPct val="0"/>
              </a:spcBef>
              <a:buFontTx/>
              <a:buAutoNum type="arabicPeriod" startAt="5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2 млн человек бежали из страны.</a:t>
            </a:r>
          </a:p>
          <a:p>
            <a:pPr marL="0" indent="0">
              <a:spcBef>
                <a:spcPct val="0"/>
              </a:spcBef>
              <a:buFontTx/>
              <a:buAutoNum type="arabicPeriod" startAt="6"/>
            </a:pPr>
            <a:r>
              <a:rPr lang="ru-RU" altLang="ru-RU" dirty="0">
                <a:solidFill>
                  <a:srgbClr val="000000"/>
                </a:solidFill>
                <a:latin typeface="Roboto"/>
              </a:rPr>
              <a:t>Практически вся культурная и политическая элита страны была вынуждена отправиться в эмиграцию</a:t>
            </a:r>
            <a:r>
              <a:rPr lang="ru-RU" altLang="ru-RU" sz="9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§9, </a:t>
            </a:r>
            <a:r>
              <a:rPr lang="ru-RU" dirty="0"/>
              <a:t>ответьте на вопросы после </a:t>
            </a:r>
            <a:r>
              <a:rPr lang="ru-RU" dirty="0" smtClean="0"/>
              <a:t>§</a:t>
            </a:r>
          </a:p>
          <a:p>
            <a:r>
              <a:rPr lang="ru-RU" smtClean="0"/>
              <a:t>Охарактеризовать польско-советскую войну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6830" y="603748"/>
            <a:ext cx="9144000" cy="1868487"/>
          </a:xfrm>
        </p:spPr>
        <p:txBody>
          <a:bodyPr/>
          <a:lstStyle/>
          <a:p>
            <a:r>
              <a:rPr lang="ru-RU" dirty="0"/>
              <a:t>На фронтах Гражданской войны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22361"/>
            <a:ext cx="5715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6821"/>
          </a:xfrm>
        </p:spPr>
        <p:txBody>
          <a:bodyPr/>
          <a:lstStyle/>
          <a:p>
            <a:r>
              <a:rPr lang="ru-RU" dirty="0" smtClean="0"/>
              <a:t>Создание Красной Армии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107" y="876821"/>
            <a:ext cx="11854218" cy="1975561"/>
          </a:xfrm>
        </p:spPr>
        <p:txBody>
          <a:bodyPr/>
          <a:lstStyle/>
          <a:p>
            <a:r>
              <a:rPr lang="ru-RU" dirty="0" smtClean="0"/>
              <a:t>15 января 1918 г. – декрет о создании Рабоче-крестьянской Красной Армии (РККА)</a:t>
            </a:r>
          </a:p>
          <a:p>
            <a:r>
              <a:rPr lang="ru-RU" dirty="0" smtClean="0"/>
              <a:t>29 </a:t>
            </a:r>
            <a:r>
              <a:rPr lang="ru-RU" dirty="0"/>
              <a:t>января 1918 г. – декрет о создании </a:t>
            </a:r>
            <a:r>
              <a:rPr lang="ru-RU" dirty="0" smtClean="0"/>
              <a:t>Рабоче-крестьянского Красного Флота </a:t>
            </a:r>
            <a:r>
              <a:rPr lang="ru-RU" dirty="0"/>
              <a:t>(</a:t>
            </a:r>
            <a:r>
              <a:rPr lang="ru-RU" dirty="0" smtClean="0"/>
              <a:t>РККФ)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5654" y="2852382"/>
            <a:ext cx="6782937" cy="805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Руководство Красной Армией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88358" y="3729203"/>
            <a:ext cx="1446663" cy="78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424382" y="3729203"/>
            <a:ext cx="1651379" cy="788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975814" y="4534421"/>
            <a:ext cx="3336879" cy="153883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Военные специалисты</a:t>
            </a:r>
          </a:p>
          <a:p>
            <a:pPr algn="ctr"/>
            <a:r>
              <a:rPr lang="ru-RU" sz="2400" dirty="0" smtClean="0"/>
              <a:t>(царские офицеры)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7605214" y="4534421"/>
            <a:ext cx="3186753" cy="146367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Военные комиссары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362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4" y="0"/>
            <a:ext cx="10145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д Деникина на Москву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38900" cy="383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showslide.ru/s_slide/8dbcf6795db412043888df0fb10f046f/c042ff30-3538-46df-8aa4-be5c558db046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72" y="2210936"/>
            <a:ext cx="6227928" cy="464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0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упление Русской армии А. В. Колчака весной 1919 г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64" y="0"/>
            <a:ext cx="9150823" cy="6974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перация «Белый меч»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137" y="0"/>
            <a:ext cx="571244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5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y/yLhvFJ2rS3Ii4GCWcBYZgzT6QMbeOf5HDUomlN/slide-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14" y="0"/>
            <a:ext cx="78185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2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4967" y="476251"/>
            <a:ext cx="9877283" cy="1952625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Назовите основные фронты Гражданской войны. Командующего фронтом.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738314" y="3857625"/>
            <a:ext cx="1857375" cy="1843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Восточный фронт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Колчак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095750" y="3857626"/>
            <a:ext cx="1714500" cy="1857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Южный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Врангель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38876" y="3857626"/>
            <a:ext cx="1643063" cy="18573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dirty="0" err="1">
                <a:latin typeface="Times New Roman" pitchFamily="18" charset="0"/>
              </a:rPr>
              <a:t>Севрно-западный</a:t>
            </a:r>
            <a:endParaRPr lang="ru-RU" sz="24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Юденич</a:t>
            </a:r>
          </a:p>
        </p:txBody>
      </p:sp>
      <p:cxnSp>
        <p:nvCxnSpPr>
          <p:cNvPr id="28678" name="Прямая со стрелкой 7"/>
          <p:cNvCxnSpPr>
            <a:cxnSpLocks noChangeShapeType="1"/>
          </p:cNvCxnSpPr>
          <p:nvPr/>
        </p:nvCxnSpPr>
        <p:spPr bwMode="auto">
          <a:xfrm rot="10800000" flipV="1">
            <a:off x="2881314" y="2500314"/>
            <a:ext cx="2928937" cy="12144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Прямая со стрелкой 10"/>
          <p:cNvCxnSpPr>
            <a:cxnSpLocks noChangeShapeType="1"/>
          </p:cNvCxnSpPr>
          <p:nvPr/>
        </p:nvCxnSpPr>
        <p:spPr bwMode="auto">
          <a:xfrm rot="5400000">
            <a:off x="5094289" y="3214689"/>
            <a:ext cx="1430337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Прямая со стрелкой 12"/>
          <p:cNvCxnSpPr>
            <a:cxnSpLocks noChangeShapeType="1"/>
          </p:cNvCxnSpPr>
          <p:nvPr/>
        </p:nvCxnSpPr>
        <p:spPr bwMode="auto">
          <a:xfrm>
            <a:off x="5810251" y="2500314"/>
            <a:ext cx="1643063" cy="1285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1" name="Прямая со стрелкой 20"/>
          <p:cNvCxnSpPr>
            <a:cxnSpLocks noChangeShapeType="1"/>
          </p:cNvCxnSpPr>
          <p:nvPr/>
        </p:nvCxnSpPr>
        <p:spPr bwMode="auto">
          <a:xfrm>
            <a:off x="5810250" y="2500313"/>
            <a:ext cx="3786188" cy="13573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Прямоугольник 23"/>
          <p:cNvSpPr/>
          <p:nvPr/>
        </p:nvSpPr>
        <p:spPr bwMode="auto">
          <a:xfrm>
            <a:off x="8524875" y="3929064"/>
            <a:ext cx="1714500" cy="18430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Северный 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Миллер</a:t>
            </a:r>
          </a:p>
        </p:txBody>
      </p:sp>
    </p:spTree>
    <p:extLst>
      <p:ext uri="{BB962C8B-B14F-4D97-AF65-F5344CB8AC3E}">
        <p14:creationId xmlns:p14="http://schemas.microsoft.com/office/powerpoint/2010/main" val="342766144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330</Words>
  <Application>Microsoft Office PowerPoint</Application>
  <PresentationFormat>Широкоэкранный</PresentationFormat>
  <Paragraphs>79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MathJax_Main</vt:lpstr>
      <vt:lpstr>Monotype Sorts</vt:lpstr>
      <vt:lpstr>Roboto</vt:lpstr>
      <vt:lpstr>Times New Roman</vt:lpstr>
      <vt:lpstr>Тема Office</vt:lpstr>
      <vt:lpstr>Таблица 1. Периоды существования фронтов (отдельных армий, районов обороны) в Гражданскую войну (1918-1922 гг.)</vt:lpstr>
      <vt:lpstr>На фронтах Гражданской войны</vt:lpstr>
      <vt:lpstr>Создание Красной Армии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основные фронты Гражданской войны. Командующего фронтом.</vt:lpstr>
      <vt:lpstr>Антисоветские правительства</vt:lpstr>
      <vt:lpstr>Презентация PowerPoint</vt:lpstr>
      <vt:lpstr>Презентация PowerPoint</vt:lpstr>
      <vt:lpstr>Факторы, повлиявшие на исход Гражданской войны:</vt:lpstr>
      <vt:lpstr>Последствия Гражданской войны: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 Грищенко</dc:creator>
  <cp:lastModifiedBy>Лилия Грищенко</cp:lastModifiedBy>
  <cp:revision>19</cp:revision>
  <dcterms:created xsi:type="dcterms:W3CDTF">2024-02-05T10:21:47Z</dcterms:created>
  <dcterms:modified xsi:type="dcterms:W3CDTF">2024-02-09T10:03:05Z</dcterms:modified>
</cp:coreProperties>
</file>