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74" r:id="rId14"/>
    <p:sldId id="27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81" d="100"/>
          <a:sy n="81" d="100"/>
        </p:scale>
        <p:origin x="-288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272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02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416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21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441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305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054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471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81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87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139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811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72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411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921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66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354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0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696500" y="2243668"/>
            <a:ext cx="8692099" cy="27093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Система организации ученического самоуправления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контексте Российского движения школьников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(секция «Детское движение»)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023377" y="5202767"/>
            <a:ext cx="6987645" cy="1388534"/>
          </a:xfrm>
        </p:spPr>
        <p:txBody>
          <a:bodyPr/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ученица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 А класса МБОУ СОШ №151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Петухова Ирина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10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84311" y="215901"/>
            <a:ext cx="10018713" cy="952500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Центр Здоровье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0" y="382079"/>
            <a:ext cx="6134100" cy="61341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39" y="1281260"/>
            <a:ext cx="5289919" cy="35212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965" y="3922642"/>
            <a:ext cx="4484978" cy="247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6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371599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Пресс-центр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исходни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260" y="1354665"/>
            <a:ext cx="8003540" cy="533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165" y="241300"/>
            <a:ext cx="10018713" cy="831273"/>
          </a:xfrm>
        </p:spPr>
        <p:txBody>
          <a:bodyPr>
            <a:no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Центр Досуга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27" y="1253079"/>
            <a:ext cx="4802465" cy="27003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204" y="3645364"/>
            <a:ext cx="4188308" cy="27845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612" y="530012"/>
            <a:ext cx="5591388" cy="559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438" y="238991"/>
            <a:ext cx="9011662" cy="1080655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Центр Патриотизм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682" y="1438466"/>
            <a:ext cx="4158018" cy="2761184"/>
          </a:xfrm>
          <a:prstGeom prst="rect">
            <a:avLst/>
          </a:prstGeom>
        </p:spPr>
      </p:pic>
      <p:pic>
        <p:nvPicPr>
          <p:cNvPr id="4102" name="Picture 6" descr="https://pp.vk.me/c627316/v627316806/277/KfR1EYQBSN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1900" y="1445508"/>
            <a:ext cx="4102100" cy="2723414"/>
          </a:xfrm>
          <a:prstGeom prst="rect">
            <a:avLst/>
          </a:prstGeom>
          <a:noFill/>
        </p:spPr>
      </p:pic>
      <p:pic>
        <p:nvPicPr>
          <p:cNvPr id="4104" name="Picture 8" descr="https://pp.vk.me/c627316/v627316806/25b/iRmuwomAGh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65600" y="3792305"/>
            <a:ext cx="4521200" cy="28243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566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311" y="1600200"/>
            <a:ext cx="10018713" cy="2930236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678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84311" y="-228600"/>
            <a:ext cx="10018713" cy="6553200"/>
          </a:xfrm>
        </p:spPr>
        <p:txBody>
          <a:bodyPr>
            <a:normAutofit/>
          </a:bodyPr>
          <a:lstStyle/>
          <a:p>
            <a:pPr algn="l"/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Изучение системы самоуправления для дальнейшего внедрения в школьной практике.</a:t>
            </a:r>
            <a:br>
              <a:rPr lang="ru-RU" sz="2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1.  Классифицировать ошибки и затруднения, создающие проблемы при создании ученического самоуправления, а также выявить причины их возникновения и определить пути их преодоления.</a:t>
            </a:r>
            <a:br>
              <a:rPr lang="ru-RU" sz="2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2.  Обозначить функции педагогов общеобразовательной организации по развитию ученического самоуправления.</a:t>
            </a:r>
            <a:br>
              <a:rPr lang="ru-RU" sz="2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3.  Рассмотреть комплекс условий для реализации педагогической системы организации ученического самоуправления в общеобразовательной школе.</a:t>
            </a:r>
            <a:br>
              <a:rPr lang="ru-RU" sz="2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4.  Определить эффективность функционирования системы организации ученического самоуправления в МБОУ СОШ №151 г.Новосибирска.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862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62100" y="3111500"/>
            <a:ext cx="9462944" cy="37465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Глава I.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Теоретические основы организации школьного самоуправления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1.1.   Проблемы организации ученического самоуправления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Группы ошибок: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1 Группа ошибок: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Связанные с пониманием сути ученического самоуправления.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2 Группа ошибок: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Связанные с качеством модели самоуправления.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3 Группа ошибок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Связанные с функционированием ученического самоуправления.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4 Группа ошибок 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Связанные с отношением к ученическому самоуправлению.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5 Группа ошибок: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Связанные с педагогическими стереотипами.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i="1" dirty="0"/>
          </a:p>
        </p:txBody>
      </p:sp>
    </p:spTree>
    <p:extLst>
      <p:ext uri="{BB962C8B-B14F-4D97-AF65-F5344CB8AC3E}">
        <p14:creationId xmlns:p14="http://schemas.microsoft.com/office/powerpoint/2010/main" val="279542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3800" y="165100"/>
            <a:ext cx="10388599" cy="1231900"/>
          </a:xfrm>
        </p:spPr>
        <p:txBody>
          <a:bodyPr>
            <a:noAutofit/>
          </a:bodyPr>
          <a:lstStyle/>
          <a:p>
            <a:pPr lvl="1" algn="l" defTabSz="457200" rtl="0">
              <a:spcBef>
                <a:spcPct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1.2   Система организации ученического самоуправления в школе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i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195388" y="1003301"/>
          <a:ext cx="10256838" cy="5321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2712"/>
                <a:gridCol w="6334126"/>
              </a:tblGrid>
              <a:tr h="46989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Должность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Функции специалистов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43045">
                <a:tc>
                  <a:txBody>
                    <a:bodyPr/>
                    <a:lstStyle/>
                    <a:p>
                      <a:r>
                        <a:rPr lang="ru-RU" sz="18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Директор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отвечает за разработку стратегии воспитательного процесса, включая деятельность ученического самоуправления. </a:t>
                      </a:r>
                      <a:endParaRPr lang="ru-RU" dirty="0"/>
                    </a:p>
                  </a:txBody>
                  <a:tcPr/>
                </a:tc>
              </a:tr>
              <a:tr h="1215273">
                <a:tc>
                  <a:txBody>
                    <a:bodyPr/>
                    <a:lstStyle/>
                    <a:p>
                      <a:r>
                        <a:rPr lang="ru-RU" sz="18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Заместитель директора по воспитательной работе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принимает активное участие в разработке концепции и программы развития ученического самоуправления, занимается вопросами методического обеспечения и обучения актива школьников. </a:t>
                      </a:r>
                      <a:endParaRPr lang="ru-RU" dirty="0"/>
                    </a:p>
                  </a:txBody>
                  <a:tcPr/>
                </a:tc>
              </a:tr>
              <a:tr h="1215273">
                <a:tc>
                  <a:txBody>
                    <a:bodyPr/>
                    <a:lstStyle/>
                    <a:p>
                      <a:r>
                        <a:rPr lang="ru-RU" sz="18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Педагог-организатор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занимается практическими вопросами, поддерживая органы ученического самоуправления как на уровне общеобразовательного учреждения, так и на уровне первичных коллективов. </a:t>
                      </a:r>
                      <a:endParaRPr lang="ru-RU" dirty="0"/>
                    </a:p>
                  </a:txBody>
                  <a:tcPr/>
                </a:tc>
              </a:tr>
              <a:tr h="743045">
                <a:tc>
                  <a:txBody>
                    <a:bodyPr/>
                    <a:lstStyle/>
                    <a:p>
                      <a:r>
                        <a:rPr lang="ru-RU" sz="18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Классный руководитель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имеет возможность хорошо изучить интересы обучающихся, найти путь индивидуальной поддержки каждого ученика.</a:t>
                      </a:r>
                      <a:endParaRPr lang="ru-RU" dirty="0"/>
                    </a:p>
                  </a:txBody>
                  <a:tcPr/>
                </a:tc>
              </a:tr>
              <a:tr h="934826">
                <a:tc>
                  <a:txBody>
                    <a:bodyPr/>
                    <a:lstStyle/>
                    <a:p>
                      <a:r>
                        <a:rPr lang="ru-RU" sz="18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Учитель-предметник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также может внести свой вклад в развитие ученического самоуправления, консультируя школьников по профилю своего предмета.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07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384464"/>
            <a:ext cx="8480572" cy="1028699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1.3. Условия реализации системы организации ученического самоуправления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8081" y="1841500"/>
            <a:ext cx="10276896" cy="46101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i="1" dirty="0" smtClean="0"/>
              <a:t>Условия развития ученического самоуправления:</a:t>
            </a:r>
          </a:p>
          <a:p>
            <a:pPr marL="457200" indent="-457200"/>
            <a:r>
              <a:rPr lang="ru-RU" sz="2500" i="1" dirty="0" smtClean="0">
                <a:latin typeface="Times New Roman" pitchFamily="18" charset="0"/>
                <a:cs typeface="Times New Roman" pitchFamily="18" charset="0"/>
              </a:rPr>
              <a:t>Кадровые условия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457200" indent="-45720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     Возможность профессионального роста педагогов в сфере самоуправления.</a:t>
            </a:r>
          </a:p>
          <a:p>
            <a:pPr marL="457200" indent="-457200"/>
            <a:r>
              <a:rPr lang="ru-RU" sz="2500" i="1" dirty="0" smtClean="0">
                <a:latin typeface="Times New Roman" pitchFamily="18" charset="0"/>
                <a:cs typeface="Times New Roman" pitchFamily="18" charset="0"/>
              </a:rPr>
              <a:t>Программно-методические условия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     Цели и задачи программно-методических документов должны отражать общую стратегию развития, основные принципы деятельности, главные содержательные линии работы по развитию ученического самоуправления. </a:t>
            </a:r>
          </a:p>
          <a:p>
            <a:pPr marL="457200" indent="-457200"/>
            <a:r>
              <a:rPr lang="ru-RU" sz="2500" i="1" dirty="0" smtClean="0">
                <a:latin typeface="Times New Roman" pitchFamily="18" charset="0"/>
                <a:cs typeface="Times New Roman" pitchFamily="18" charset="0"/>
              </a:rPr>
              <a:t>Социально-психологические условия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      Данная воспитательная программа не сможет быть введена насильно или искусственно. Недопустимо отношение к данному виду педагогической деятельности как к «второсортной». </a:t>
            </a:r>
          </a:p>
          <a:p>
            <a:pPr marL="457200" indent="-457200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97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84311" y="508000"/>
            <a:ext cx="10018713" cy="1295399"/>
          </a:xfrm>
        </p:spPr>
        <p:txBody>
          <a:bodyPr>
            <a:noAutofit/>
          </a:bodyPr>
          <a:lstStyle/>
          <a:p>
            <a:pPr algn="l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Глава II. Эффективность функционирования системы ученического самоуправления в МБОУ СОШ №151 г.Новосибирска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2.1. Организация и функционирование деятельности ученического самоуправления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484310" y="2006600"/>
            <a:ext cx="10018713" cy="4559299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Основные этапы проведения мониторинга развития ученического самоуправления в МБОУ СОШ №151: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I этап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сентябрь 2015г. (диагностический)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изучение общественного мнения о реализуемой модели ученического самоуправления и пути её разработки; диагностирование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внутришкольного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пространства отношений.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II этап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октябрь 2015 г. (проектный)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разработка (совершенствование) модели самоуправления с учётом предложений членов школьного коллектива;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III этап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ноябрь 2015 г. (этап поддержки)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утверждение, оценка переработанной модели и формирование на её основе органов ученического самоуправления;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IV этап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декабрь 2015 г. (практический)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подготовка актива к реализации и совершенствованию переработанной модели ученического самоуправления в школе.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V этап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январь 2016 г. (обобщающий)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обработка и интерпретация данных; соотношение результатов реализации программы с поставленными целями и задачами; представление результатов на конференции.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39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4172" y="295564"/>
            <a:ext cx="10328851" cy="1039091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2.2. Методические сопровождение организации ученического самоуправления  в школе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7901" y="1141846"/>
            <a:ext cx="11025908" cy="5455227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58900" y="1181100"/>
            <a:ext cx="98298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Основные документы: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«Закон об образовании в Российской Федерации»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Устав МБОУ СОШ №151 г. Новосибирска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Положение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 ученическом самоуправлении МБОУ СОШ №151 г. Новосибирска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Модель ученического самоуправления МБОУСОШ №151 г. Новосибирска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Паспорт ученического самоуправления МБОУ СОШ №151 «Форсайт»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Положение о Совете профилактики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МБОУ СОШ №151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г. Новосибирска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Структура органов самоуправления МБОУ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СОШ №151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г. Новосибирска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23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399" y="145474"/>
            <a:ext cx="10588624" cy="924526"/>
          </a:xfrm>
        </p:spPr>
        <p:txBody>
          <a:bodyPr>
            <a:normAutofit/>
          </a:bodyPr>
          <a:lstStyle/>
          <a:p>
            <a:r>
              <a:rPr lang="ru-RU" i="1" dirty="0"/>
              <a:t>Структура ученического самоуправления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9310" y="1096218"/>
            <a:ext cx="5990290" cy="2460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726" y="3587221"/>
            <a:ext cx="7955970" cy="388958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5205845" y="3587221"/>
            <a:ext cx="872837" cy="111352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6603566" y="3647541"/>
            <a:ext cx="581891" cy="992879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44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065" y="166255"/>
            <a:ext cx="10547060" cy="561109"/>
          </a:xfrm>
        </p:spPr>
        <p:txBody>
          <a:bodyPr>
            <a:no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Центр Интеллект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61774" y="565783"/>
            <a:ext cx="6565900" cy="6557261"/>
          </a:xfrm>
          <a:prstGeom prst="rect">
            <a:avLst/>
          </a:prstGeom>
        </p:spPr>
      </p:pic>
      <p:pic>
        <p:nvPicPr>
          <p:cNvPr id="12289" name="Picture 1" descr="D:\Мои документы\Рабочий стол\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4642" y="1109454"/>
            <a:ext cx="6632297" cy="4781448"/>
          </a:xfrm>
          <a:prstGeom prst="rect">
            <a:avLst/>
          </a:prstGeom>
          <a:noFill/>
        </p:spPr>
      </p:pic>
      <p:pic>
        <p:nvPicPr>
          <p:cNvPr id="12297" name="Picture 9" descr="http://razigr.ru/assets/template/img/header_ow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14370" y="591083"/>
            <a:ext cx="2677630" cy="3145410"/>
          </a:xfrm>
          <a:prstGeom prst="rect">
            <a:avLst/>
          </a:prstGeom>
          <a:noFill/>
        </p:spPr>
      </p:pic>
      <p:pic>
        <p:nvPicPr>
          <p:cNvPr id="12299" name="Picture 11" descr="http://img-fotki.yandex.ru/get/9094/981986.4f/0_88878_af817936_ori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34938" y="3578087"/>
            <a:ext cx="2145028" cy="2987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515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213</TotalTime>
  <Words>437</Words>
  <Application>Microsoft Office PowerPoint</Application>
  <PresentationFormat>Произвольный</PresentationFormat>
  <Paragraphs>52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Параллакс</vt:lpstr>
      <vt:lpstr>Система организации ученического самоуправления в контексте Российского движения школьников (секция «Детское движение»)   </vt:lpstr>
      <vt:lpstr>Цель:  Изучение системы самоуправления для дальнейшего внедрения в школьной практике.  Задачи:  1.  Классифицировать ошибки и затруднения, создающие проблемы при создании ученического самоуправления, а также выявить причины их возникновения и определить пути их преодоления. 2.  Обозначить функции педагогов общеобразовательной организации по развитию ученического самоуправления. 3.  Рассмотреть комплекс условий для реализации педагогической системы организации ученического самоуправления в общеобразовательной школе. 4.  Определить эффективность функционирования системы организации ученического самоуправления в МБОУ СОШ №151 г.Новосибирска. </vt:lpstr>
      <vt:lpstr>Глава I.  Теоретические основы организации школьного самоуправления   1.1.   Проблемы организации ученического самоуправления    Группы ошибок:  1 Группа ошибок: Связанные с пониманием сути ученического самоуправления. 2 Группа ошибок: Связанные с качеством модели самоуправления. 3 Группа ошибок: Связанные с функционированием ученического самоуправления. 4 Группа ошибок : Связанные с отношением к ученическому самоуправлению. 5 Группа ошибок: Связанные с педагогическими стереотипами.     </vt:lpstr>
      <vt:lpstr>1.2   Система организации ученического самоуправления в школе </vt:lpstr>
      <vt:lpstr>1.3. Условия реализации системы организации ученического самоуправления </vt:lpstr>
      <vt:lpstr>Глава II. Эффективность функционирования системы ученического самоуправления в МБОУ СОШ №151 г.Новосибирска 2.1. Организация и функционирование деятельности ученического самоуправления   </vt:lpstr>
      <vt:lpstr>2.2. Методические сопровождение организации ученического самоуправления  в школе </vt:lpstr>
      <vt:lpstr>Структура ученического самоуправления </vt:lpstr>
      <vt:lpstr>Центр Интеллект</vt:lpstr>
      <vt:lpstr>Центр Здоровье</vt:lpstr>
      <vt:lpstr>Пресс-центр</vt:lpstr>
      <vt:lpstr>Центр Досуга</vt:lpstr>
      <vt:lpstr>Центр Патриотизм</vt:lpstr>
      <vt:lpstr>Спасибо за внимание!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Знакомьтесь-это мы!</dc:title>
  <dc:creator>Пользователь</dc:creator>
  <cp:lastModifiedBy>0LGA</cp:lastModifiedBy>
  <cp:revision>109</cp:revision>
  <dcterms:created xsi:type="dcterms:W3CDTF">2015-12-23T12:23:49Z</dcterms:created>
  <dcterms:modified xsi:type="dcterms:W3CDTF">2016-02-14T19:56:18Z</dcterms:modified>
</cp:coreProperties>
</file>