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76" r:id="rId2"/>
    <p:sldId id="277" r:id="rId3"/>
    <p:sldId id="323" r:id="rId4"/>
    <p:sldId id="324" r:id="rId5"/>
    <p:sldId id="318" r:id="rId6"/>
    <p:sldId id="325" r:id="rId7"/>
    <p:sldId id="275" r:id="rId8"/>
    <p:sldId id="320" r:id="rId9"/>
    <p:sldId id="332" r:id="rId10"/>
    <p:sldId id="329" r:id="rId11"/>
    <p:sldId id="330" r:id="rId12"/>
    <p:sldId id="321" r:id="rId13"/>
    <p:sldId id="315" r:id="rId14"/>
    <p:sldId id="31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37" autoAdjust="0"/>
  </p:normalViewPr>
  <p:slideViewPr>
    <p:cSldViewPr>
      <p:cViewPr>
        <p:scale>
          <a:sx n="92" d="100"/>
          <a:sy n="92" d="100"/>
        </p:scale>
        <p:origin x="154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EEBEF-95DA-4A98-9273-FD065D9F5505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1F784-CC2E-44D7-AFB3-F676ECB5A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1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F784-CC2E-44D7-AFB3-F676ECB5AA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4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1F784-CC2E-44D7-AFB3-F676ECB5AA9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2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9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879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758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2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7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5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6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7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7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1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ogimam.com/wp-content/uploads/2013/07/&#1069;&#1090;&#1086;-&#1084;&#1086;&#1081;-&#1076;&#1086;&#1084;.jpg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blogimam.com/wp-content/uploads/2013/07/-&#1079;&#1072;&#1085;&#1080;&#1084;&#1072;&#1090;&#1077;&#1083;&#1100;&#1085;&#1099;&#1093;-&#1085;&#1072;&#1091;&#1082;-e1374703287417.jp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hyperlink" Target="http://www.blogimam.com/wp-content/uploads/2013/07/-&#1085;&#1072;&#1091;&#1082;&#1072;-e1374702648245.jpg" TargetMode="External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blogimam.com/wp-content/uploads/2013/07/tvoi_veselyie_druzya_zveryata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ogimam.com/wp-content/uploads/2013/07/-e1374702179650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5" Type="http://schemas.openxmlformats.org/officeDocument/2006/relationships/image" Target="../media/image17.jpeg"/><Relationship Id="rId10" Type="http://schemas.openxmlformats.org/officeDocument/2006/relationships/hyperlink" Target="http://www.blogimam.com/wp-content/uploads/2013/07/&#1045;&#1089;&#1090;&#1100;-&#1090;&#1072;&#1082;&#1072;&#1103;-&#1087;&#1088;&#1086;&#1092;&#1077;&#1089;&#1089;&#1080;&#1103;.jpg" TargetMode="External"/><Relationship Id="rId19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4.jpeg"/><Relationship Id="rId14" Type="http://schemas.openxmlformats.org/officeDocument/2006/relationships/hyperlink" Target="http://www.blogimam.com/wp-content/uploads/2013/07/&#1043;&#1072;&#1083;&#1080;&#1083;&#1077;&#1086;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18" Type="http://schemas.openxmlformats.org/officeDocument/2006/relationships/image" Target="../media/image36.jp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12" Type="http://schemas.openxmlformats.org/officeDocument/2006/relationships/image" Target="../media/image30.jp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g"/><Relationship Id="rId20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g"/><Relationship Id="rId5" Type="http://schemas.openxmlformats.org/officeDocument/2006/relationships/image" Target="../media/image23.jpe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19" Type="http://schemas.openxmlformats.org/officeDocument/2006/relationships/image" Target="../media/image37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7740352" cy="496855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«Работа ученического самоуправления как средство воспитания личности с использованием информационных технологий в условиях актуальности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медиаобразования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0" y="0"/>
            <a:ext cx="318529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27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5" y="-55373"/>
            <a:ext cx="6849808" cy="18137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План </a:t>
            </a:r>
            <a:r>
              <a:rPr lang="ru-RU" sz="31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работы </a:t>
            </a:r>
            <a:r>
              <a:rPr lang="ru-RU" sz="31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тематического кинолектория</a:t>
            </a:r>
            <a:br>
              <a:rPr lang="ru-RU" sz="31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3100" b="1" dirty="0" smtClean="0">
                <a:solidFill>
                  <a:srgbClr val="90C22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3100" b="1" dirty="0">
                <a:solidFill>
                  <a:srgbClr val="90C22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2017 – </a:t>
            </a:r>
            <a:r>
              <a:rPr lang="ru-RU" sz="3100" b="1" dirty="0" smtClean="0">
                <a:solidFill>
                  <a:srgbClr val="90C22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2018</a:t>
            </a:r>
            <a:r>
              <a:rPr lang="ru-RU" sz="31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учебный </a:t>
            </a:r>
            <a:r>
              <a:rPr lang="ru-RU" sz="31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год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-1" y="1268760"/>
          <a:ext cx="7596337" cy="6962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999">
                  <a:extLst>
                    <a:ext uri="{9D8B030D-6E8A-4147-A177-3AD203B41FA5}">
                      <a16:colId xmlns:a16="http://schemas.microsoft.com/office/drawing/2014/main" xmlns="" val="2834186138"/>
                    </a:ext>
                  </a:extLst>
                </a:gridCol>
                <a:gridCol w="1044650">
                  <a:extLst>
                    <a:ext uri="{9D8B030D-6E8A-4147-A177-3AD203B41FA5}">
                      <a16:colId xmlns:a16="http://schemas.microsoft.com/office/drawing/2014/main" xmlns="" val="402706152"/>
                    </a:ext>
                  </a:extLst>
                </a:gridCol>
                <a:gridCol w="1901927">
                  <a:extLst>
                    <a:ext uri="{9D8B030D-6E8A-4147-A177-3AD203B41FA5}">
                      <a16:colId xmlns:a16="http://schemas.microsoft.com/office/drawing/2014/main" xmlns="" val="2148058549"/>
                    </a:ext>
                  </a:extLst>
                </a:gridCol>
                <a:gridCol w="4290761">
                  <a:extLst>
                    <a:ext uri="{9D8B030D-6E8A-4147-A177-3AD203B41FA5}">
                      <a16:colId xmlns:a16="http://schemas.microsoft.com/office/drawing/2014/main" xmlns="" val="1019810513"/>
                    </a:ext>
                  </a:extLst>
                </a:gridCol>
              </a:tblGrid>
              <a:tr h="653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Месяц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extLst>
                  <a:ext uri="{0D108BD9-81ED-4DB2-BD59-A6C34878D82A}">
                    <a16:rowId xmlns:a16="http://schemas.microsoft.com/office/drawing/2014/main" xmlns="" val="2477417145"/>
                  </a:ext>
                </a:extLst>
              </a:tr>
              <a:tr h="62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сентябрь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«Это мой дом»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extLst>
                  <a:ext uri="{0D108BD9-81ED-4DB2-BD59-A6C34878D82A}">
                    <a16:rowId xmlns:a16="http://schemas.microsoft.com/office/drawing/2014/main" xmlns="" val="3886334994"/>
                  </a:ext>
                </a:extLst>
              </a:tr>
              <a:tr h="613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октябрь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«Пора в космос»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     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extLst>
                  <a:ext uri="{0D108BD9-81ED-4DB2-BD59-A6C34878D82A}">
                    <a16:rowId xmlns:a16="http://schemas.microsoft.com/office/drawing/2014/main" xmlns="" val="4133090027"/>
                  </a:ext>
                </a:extLst>
              </a:tr>
              <a:tr h="1079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ноябрь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«Есть такая профессия»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extLst>
                  <a:ext uri="{0D108BD9-81ED-4DB2-BD59-A6C34878D82A}">
                    <a16:rowId xmlns:a16="http://schemas.microsoft.com/office/drawing/2014/main" xmlns="" val="2782241393"/>
                  </a:ext>
                </a:extLst>
              </a:tr>
              <a:tr h="322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декабрь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«Галилео»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extLst>
                  <a:ext uri="{0D108BD9-81ED-4DB2-BD59-A6C34878D82A}">
                    <a16:rowId xmlns:a16="http://schemas.microsoft.com/office/drawing/2014/main" xmlns="" val="1439892816"/>
                  </a:ext>
                </a:extLst>
              </a:tr>
              <a:tr h="64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январь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«Забавная наука»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extLst>
                  <a:ext uri="{0D108BD9-81ED-4DB2-BD59-A6C34878D82A}">
                    <a16:rowId xmlns:a16="http://schemas.microsoft.com/office/drawing/2014/main" xmlns="" val="33321861"/>
                  </a:ext>
                </a:extLst>
              </a:tr>
              <a:tr h="757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февраль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«</a:t>
                      </a:r>
                      <a:r>
                        <a:rPr lang="ru-RU" sz="1800" dirty="0" err="1">
                          <a:effectLst/>
                        </a:rPr>
                        <a:t>Аты</a:t>
                      </a:r>
                      <a:r>
                        <a:rPr lang="ru-RU" sz="1800" dirty="0">
                          <a:effectLst/>
                        </a:rPr>
                        <a:t> – баты»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extLst>
                  <a:ext uri="{0D108BD9-81ED-4DB2-BD59-A6C34878D82A}">
                    <a16:rowId xmlns:a16="http://schemas.microsoft.com/office/drawing/2014/main" xmlns="" val="2919109258"/>
                  </a:ext>
                </a:extLst>
              </a:tr>
              <a:tr h="645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март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«Твои весёлые друзья зверята»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extLst>
                  <a:ext uri="{0D108BD9-81ED-4DB2-BD59-A6C34878D82A}">
                    <a16:rowId xmlns:a16="http://schemas.microsoft.com/office/drawing/2014/main" xmlns="" val="1872250296"/>
                  </a:ext>
                </a:extLst>
              </a:tr>
              <a:tr h="1079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апрель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«В гостях у Деда Краеведа»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extLst>
                  <a:ext uri="{0D108BD9-81ED-4DB2-BD59-A6C34878D82A}">
                    <a16:rowId xmlns:a16="http://schemas.microsoft.com/office/drawing/2014/main" xmlns="" val="693527772"/>
                  </a:ext>
                </a:extLst>
              </a:tr>
              <a:tr h="537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«Это мой дом»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399" marR="24399" marT="0" marB="0"/>
                </a:tc>
                <a:extLst>
                  <a:ext uri="{0D108BD9-81ED-4DB2-BD59-A6C34878D82A}">
                    <a16:rowId xmlns:a16="http://schemas.microsoft.com/office/drawing/2014/main" xmlns="" val="108458475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200" y="12958"/>
            <a:ext cx="1933692" cy="157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901" y="1910294"/>
            <a:ext cx="2097206" cy="157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409" y="4702029"/>
            <a:ext cx="1650092" cy="233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Детские передачи: Телемышка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09" y="4702029"/>
            <a:ext cx="2174122" cy="218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Детская передача: Это мой дом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84" y="3056365"/>
            <a:ext cx="1533897" cy="229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Телепередача для детей: Есть такая профессия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25" y="1394142"/>
            <a:ext cx="2667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Обучающее видео для детей: Забавная наука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71" y="3070702"/>
            <a:ext cx="1695318" cy="176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Передачи для детей: Галилео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71" y="1451678"/>
            <a:ext cx="1579698" cy="174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Передачи для детей: Твои весёлые друзья зверята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73" y="3070702"/>
            <a:ext cx="1910705" cy="179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Обучающее видео для детей: Академия занимательных наук">
            <a:hlinkClick r:id="rId18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01" y="5361601"/>
            <a:ext cx="1927101" cy="169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3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4105" r="-209" b="19610"/>
          <a:stretch/>
        </p:blipFill>
        <p:spPr>
          <a:xfrm>
            <a:off x="82063" y="61687"/>
            <a:ext cx="1691201" cy="184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5060" r="-3109" b="-2125"/>
          <a:stretch/>
        </p:blipFill>
        <p:spPr>
          <a:xfrm>
            <a:off x="7656752" y="4724119"/>
            <a:ext cx="1487248" cy="221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/>
          <a:stretch/>
        </p:blipFill>
        <p:spPr>
          <a:xfrm>
            <a:off x="7365285" y="0"/>
            <a:ext cx="1684907" cy="237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9" y="-12225"/>
            <a:ext cx="1368007" cy="182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0" b="18420"/>
          <a:stretch/>
        </p:blipFill>
        <p:spPr>
          <a:xfrm>
            <a:off x="4498227" y="25889"/>
            <a:ext cx="1801965" cy="191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65" y="2381033"/>
            <a:ext cx="1747911" cy="2388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4724923"/>
            <a:ext cx="1735342" cy="216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 b="6540"/>
          <a:stretch/>
        </p:blipFill>
        <p:spPr>
          <a:xfrm>
            <a:off x="16509" y="3092271"/>
            <a:ext cx="129105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6" b="7555"/>
          <a:stretch/>
        </p:blipFill>
        <p:spPr>
          <a:xfrm>
            <a:off x="-6453" y="1904424"/>
            <a:ext cx="136280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05" y="1872892"/>
            <a:ext cx="2169285" cy="162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12475" r="6695" b="5649"/>
          <a:stretch/>
        </p:blipFill>
        <p:spPr>
          <a:xfrm>
            <a:off x="3409641" y="2088680"/>
            <a:ext cx="1511094" cy="202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/>
          <a:stretch/>
        </p:blipFill>
        <p:spPr>
          <a:xfrm>
            <a:off x="4876703" y="1994498"/>
            <a:ext cx="1698087" cy="227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9430" r="12870" b="11519"/>
          <a:stretch/>
        </p:blipFill>
        <p:spPr>
          <a:xfrm>
            <a:off x="2054234" y="4061702"/>
            <a:ext cx="1955360" cy="282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77" y="4156853"/>
            <a:ext cx="17907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27" y="4333387"/>
            <a:ext cx="1760125" cy="248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6950"/>
          <a:stretch/>
        </p:blipFill>
        <p:spPr>
          <a:xfrm>
            <a:off x="2908394" y="29920"/>
            <a:ext cx="1575539" cy="196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21010" r="14763" b="9859"/>
          <a:stretch/>
        </p:blipFill>
        <p:spPr>
          <a:xfrm>
            <a:off x="1307561" y="3341854"/>
            <a:ext cx="158417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96" y="54580"/>
            <a:ext cx="1251800" cy="176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19" y="2241956"/>
            <a:ext cx="1360585" cy="191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3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6633784" cy="174176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Школьное радио</a:t>
            </a:r>
            <a:endParaRPr lang="ru-RU" sz="4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08720"/>
            <a:ext cx="8936970" cy="5733256"/>
          </a:xfrm>
        </p:spPr>
      </p:pic>
    </p:spTree>
    <p:extLst>
      <p:ext uri="{BB962C8B-B14F-4D97-AF65-F5344CB8AC3E}">
        <p14:creationId xmlns:p14="http://schemas.microsoft.com/office/powerpoint/2010/main" val="13745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344815" cy="10801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Тематика радио выпусков: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6626697" cy="511256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«Этот день в календаре»</a:t>
            </a:r>
          </a:p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«Великие ученые»</a:t>
            </a:r>
          </a:p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«Как гласит закон»</a:t>
            </a:r>
          </a:p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«Это интересно»</a:t>
            </a:r>
          </a:p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Школьные новости</a:t>
            </a:r>
          </a:p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Музыкальные поздравления</a:t>
            </a:r>
          </a:p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Объявления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04864"/>
            <a:ext cx="2668784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44815" cy="108012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Ожидаемые результаты: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6626697" cy="5112568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активное </a:t>
            </a:r>
            <a:r>
              <a:rPr lang="ru-RU" sz="3600" i="1" dirty="0">
                <a:solidFill>
                  <a:schemeClr val="accent2"/>
                </a:solidFill>
                <a:ea typeface="+mj-ea"/>
                <a:cs typeface="+mj-cs"/>
              </a:rPr>
              <a:t>участие ребят </a:t>
            </a:r>
            <a:br>
              <a:rPr lang="ru-RU" sz="3600" i="1" dirty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ru-RU" sz="3600" i="1" dirty="0">
                <a:solidFill>
                  <a:schemeClr val="accent2"/>
                </a:solidFill>
                <a:ea typeface="+mj-ea"/>
                <a:cs typeface="+mj-cs"/>
              </a:rPr>
              <a:t>в жизни </a:t>
            </a:r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школы</a:t>
            </a:r>
          </a:p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сплочение </a:t>
            </a:r>
            <a:r>
              <a:rPr lang="ru-RU" sz="3600" i="1" dirty="0">
                <a:solidFill>
                  <a:schemeClr val="accent2"/>
                </a:solidFill>
                <a:ea typeface="+mj-ea"/>
                <a:cs typeface="+mj-cs"/>
              </a:rPr>
              <a:t>школьного ученического </a:t>
            </a:r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коллектива</a:t>
            </a:r>
          </a:p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выявление </a:t>
            </a:r>
            <a:r>
              <a:rPr lang="ru-RU" sz="3600" i="1" dirty="0">
                <a:solidFill>
                  <a:schemeClr val="accent2"/>
                </a:solidFill>
                <a:ea typeface="+mj-ea"/>
                <a:cs typeface="+mj-cs"/>
              </a:rPr>
              <a:t>активных, талантливых </a:t>
            </a:r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детей </a:t>
            </a:r>
          </a:p>
          <a:p>
            <a:r>
              <a:rPr lang="ru-RU" sz="3600" i="1" dirty="0" smtClean="0">
                <a:solidFill>
                  <a:schemeClr val="accent2"/>
                </a:solidFill>
                <a:ea typeface="+mj-ea"/>
                <a:cs typeface="+mj-cs"/>
              </a:rPr>
              <a:t>повышение </a:t>
            </a:r>
            <a:r>
              <a:rPr lang="ru-RU" sz="3600" i="1" dirty="0">
                <a:solidFill>
                  <a:schemeClr val="accent2"/>
                </a:solidFill>
                <a:ea typeface="+mj-ea"/>
                <a:cs typeface="+mj-cs"/>
              </a:rPr>
              <a:t>уровня </a:t>
            </a:r>
            <a:br>
              <a:rPr lang="ru-RU" sz="3600" i="1" dirty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ru-RU" sz="3600" i="1" dirty="0">
                <a:solidFill>
                  <a:schemeClr val="accent2"/>
                </a:solidFill>
                <a:ea typeface="+mj-ea"/>
                <a:cs typeface="+mj-cs"/>
              </a:rPr>
              <a:t>знаний учеников, </a:t>
            </a:r>
            <a:br>
              <a:rPr lang="ru-RU" sz="3600" i="1" dirty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ru-RU" sz="3600" i="1" dirty="0">
                <a:solidFill>
                  <a:schemeClr val="accent2"/>
                </a:solidFill>
                <a:ea typeface="+mj-ea"/>
                <a:cs typeface="+mj-cs"/>
              </a:rPr>
              <a:t>расширение кругозора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19" y="3789040"/>
            <a:ext cx="2668784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"/>
          <a:stretch/>
        </p:blipFill>
        <p:spPr>
          <a:xfrm>
            <a:off x="179512" y="260648"/>
            <a:ext cx="8676456" cy="644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0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23312" cy="4090466"/>
          </a:xfrm>
        </p:spPr>
        <p:txBody>
          <a:bodyPr>
            <a:normAutofit/>
          </a:bodyPr>
          <a:lstStyle/>
          <a:p>
            <a:pPr marL="342900" lvl="0">
              <a:lnSpc>
                <a:spcPct val="115000"/>
              </a:lnSpc>
              <a:spcBef>
                <a:spcPct val="20000"/>
              </a:spcBef>
            </a:pPr>
            <a:r>
              <a:rPr lang="ru-RU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«Компьютерные технологии призваны в настоящий момент стать не дополнительным «довеском» в обучении и воспитании, а неотъемлемой частью целостного образовательного процесса, значительно повышающей его качество» </a:t>
            </a: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3501008"/>
            <a:ext cx="7020271" cy="2625155"/>
          </a:xfrm>
        </p:spPr>
        <p:txBody>
          <a:bodyPr>
            <a:normAutofit/>
          </a:bodyPr>
          <a:lstStyle/>
          <a:p>
            <a:pPr lvl="0" indent="0" algn="just">
              <a:lnSpc>
                <a:spcPct val="115000"/>
              </a:lnSpc>
              <a:buClr>
                <a:srgbClr val="90C226"/>
              </a:buClr>
              <a:buNone/>
            </a:pPr>
            <a:r>
              <a:rPr lang="ru-RU" b="1" i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7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Из Концепции </a:t>
            </a:r>
          </a:p>
          <a:p>
            <a:pPr lvl="0" indent="0" algn="just">
              <a:lnSpc>
                <a:spcPct val="115000"/>
              </a:lnSpc>
              <a:buClr>
                <a:srgbClr val="90C226"/>
              </a:buClr>
              <a:buNone/>
            </a:pPr>
            <a:r>
              <a:rPr lang="ru-RU" sz="17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долгосрочного социально-экономического развития </a:t>
            </a:r>
          </a:p>
          <a:p>
            <a:pPr lvl="0" indent="0" algn="just">
              <a:lnSpc>
                <a:spcPct val="115000"/>
              </a:lnSpc>
              <a:buClr>
                <a:srgbClr val="90C226"/>
              </a:buClr>
              <a:buNone/>
            </a:pPr>
            <a:r>
              <a:rPr lang="ru-RU" sz="17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Российской Федерации на период до 2020 года</a:t>
            </a:r>
            <a:endParaRPr lang="ru-RU" sz="22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8125" r="2693" b="4420"/>
          <a:stretch/>
        </p:blipFill>
        <p:spPr>
          <a:xfrm>
            <a:off x="-36512" y="4725144"/>
            <a:ext cx="280831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54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8138865" cy="159774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sz="9600" b="1" i="1" dirty="0" smtClean="0">
                <a:solidFill>
                  <a:srgbClr val="0070C0"/>
                </a:solidFill>
              </a:rPr>
              <a:t>ШУС</a:t>
            </a:r>
            <a:endParaRPr lang="ru-RU" sz="9600" b="1" i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944" y="2594554"/>
            <a:ext cx="5148065" cy="437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905"/>
          <a:stretch/>
        </p:blipFill>
        <p:spPr>
          <a:xfrm>
            <a:off x="395536" y="4149080"/>
            <a:ext cx="2956816" cy="22945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3243"/>
          <a:stretch/>
        </p:blipFill>
        <p:spPr>
          <a:xfrm>
            <a:off x="0" y="-54554"/>
            <a:ext cx="5220072" cy="396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00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72400" cy="1209598"/>
          </a:xfrm>
        </p:spPr>
        <p:txBody>
          <a:bodyPr>
            <a:noAutofit/>
          </a:bodyPr>
          <a:lstStyle/>
          <a:p>
            <a:r>
              <a:rPr lang="ru-RU" sz="4000" b="1" dirty="0"/>
              <a:t>Приоритетные принципы ученического самоуправления: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16832"/>
            <a:ext cx="6347714" cy="4124531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Выборность  </a:t>
            </a:r>
            <a:endParaRPr lang="ru-RU" sz="3600" i="1" dirty="0"/>
          </a:p>
          <a:p>
            <a:r>
              <a:rPr lang="ru-RU" sz="3600" i="1" dirty="0" smtClean="0"/>
              <a:t>Демократичность    </a:t>
            </a:r>
            <a:endParaRPr lang="ru-RU" sz="3600" i="1" dirty="0"/>
          </a:p>
          <a:p>
            <a:r>
              <a:rPr lang="ru-RU" sz="3600" i="1" dirty="0" smtClean="0"/>
              <a:t>Ориентация </a:t>
            </a:r>
            <a:r>
              <a:rPr lang="ru-RU" sz="3600" i="1" dirty="0"/>
              <a:t>на личностные и коллективные </a:t>
            </a:r>
            <a:r>
              <a:rPr lang="ru-RU" sz="3600" i="1" dirty="0" smtClean="0"/>
              <a:t>интересы</a:t>
            </a:r>
            <a:endParaRPr lang="ru-RU" sz="3600" i="1" dirty="0"/>
          </a:p>
          <a:p>
            <a:r>
              <a:rPr lang="ru-RU" sz="3600" i="1" dirty="0" err="1" smtClean="0"/>
              <a:t>Деятельностная</a:t>
            </a:r>
            <a:r>
              <a:rPr lang="ru-RU" sz="3600" i="1" dirty="0" smtClean="0"/>
              <a:t> </a:t>
            </a:r>
            <a:r>
              <a:rPr lang="ru-RU" sz="3600" i="1" dirty="0"/>
              <a:t>основа ученического </a:t>
            </a:r>
            <a:r>
              <a:rPr lang="ru-RU" sz="3600" i="1" dirty="0" smtClean="0"/>
              <a:t>самоуправления</a:t>
            </a:r>
            <a:endParaRPr lang="ru-RU" sz="3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37" y="1772816"/>
            <a:ext cx="2950720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79" cy="1656184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accent2"/>
                </a:solidFill>
              </a:rPr>
              <a:t>Для </a:t>
            </a:r>
            <a:r>
              <a:rPr lang="ru-RU" sz="3400" b="1" dirty="0" smtClean="0">
                <a:solidFill>
                  <a:schemeClr val="accent2"/>
                </a:solidFill>
              </a:rPr>
              <a:t> </a:t>
            </a:r>
            <a:r>
              <a:rPr lang="ru-RU" sz="3400" b="1" dirty="0">
                <a:solidFill>
                  <a:schemeClr val="accent2"/>
                </a:solidFill>
              </a:rPr>
              <a:t>информатизации </a:t>
            </a:r>
            <a:r>
              <a:rPr lang="ru-RU" sz="3400" b="1" dirty="0" smtClean="0">
                <a:solidFill>
                  <a:schemeClr val="accent2"/>
                </a:solidFill>
              </a:rPr>
              <a:t/>
            </a:r>
            <a:br>
              <a:rPr lang="ru-RU" sz="3400" b="1" dirty="0" smtClean="0">
                <a:solidFill>
                  <a:schemeClr val="accent2"/>
                </a:solidFill>
              </a:rPr>
            </a:br>
            <a:r>
              <a:rPr lang="ru-RU" sz="3400" b="1" dirty="0" smtClean="0">
                <a:solidFill>
                  <a:schemeClr val="accent2"/>
                </a:solidFill>
              </a:rPr>
              <a:t>школьного </a:t>
            </a:r>
            <a:r>
              <a:rPr lang="ru-RU" sz="3400" b="1" dirty="0">
                <a:solidFill>
                  <a:schemeClr val="accent2"/>
                </a:solidFill>
              </a:rPr>
              <a:t>самоуправления организовано: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664386"/>
          </a:xfrm>
        </p:spPr>
        <p:txBody>
          <a:bodyPr>
            <a:normAutofit fontScale="55000" lnSpcReduction="20000"/>
          </a:bodyPr>
          <a:lstStyle/>
          <a:p>
            <a:r>
              <a:rPr lang="ru-RU" sz="5500" i="1" dirty="0">
                <a:solidFill>
                  <a:schemeClr val="tx1"/>
                </a:solidFill>
              </a:rPr>
              <a:t>проведение и консультирование проектной </a:t>
            </a:r>
            <a:r>
              <a:rPr lang="ru-RU" sz="5500" i="1" dirty="0" smtClean="0">
                <a:solidFill>
                  <a:schemeClr val="tx1"/>
                </a:solidFill>
              </a:rPr>
              <a:t>деятельности</a:t>
            </a:r>
            <a:endParaRPr lang="ru-RU" sz="5500" i="1" dirty="0">
              <a:solidFill>
                <a:schemeClr val="tx1"/>
              </a:solidFill>
            </a:endParaRPr>
          </a:p>
          <a:p>
            <a:r>
              <a:rPr lang="ru-RU" sz="5500" i="1" dirty="0" smtClean="0">
                <a:solidFill>
                  <a:schemeClr val="tx1"/>
                </a:solidFill>
              </a:rPr>
              <a:t>доступ </a:t>
            </a:r>
            <a:r>
              <a:rPr lang="ru-RU" sz="5500" i="1" dirty="0">
                <a:solidFill>
                  <a:schemeClr val="tx1"/>
                </a:solidFill>
              </a:rPr>
              <a:t>к средствам ИКТ, другим ресурсам и оказание помощи в их </a:t>
            </a:r>
            <a:r>
              <a:rPr lang="ru-RU" sz="5500" i="1" dirty="0" smtClean="0">
                <a:solidFill>
                  <a:schemeClr val="tx1"/>
                </a:solidFill>
              </a:rPr>
              <a:t>применении</a:t>
            </a:r>
            <a:endParaRPr lang="ru-RU" sz="5500" i="1" dirty="0">
              <a:solidFill>
                <a:schemeClr val="tx1"/>
              </a:solidFill>
            </a:endParaRPr>
          </a:p>
          <a:p>
            <a:r>
              <a:rPr lang="ru-RU" sz="5500" i="1" dirty="0" smtClean="0">
                <a:solidFill>
                  <a:schemeClr val="tx1"/>
                </a:solidFill>
              </a:rPr>
              <a:t>внеурочная </a:t>
            </a:r>
            <a:r>
              <a:rPr lang="ru-RU" sz="5500" i="1" dirty="0">
                <a:solidFill>
                  <a:schemeClr val="tx1"/>
                </a:solidFill>
              </a:rPr>
              <a:t>деятельность с применением средств </a:t>
            </a:r>
            <a:r>
              <a:rPr lang="ru-RU" sz="5500" i="1" dirty="0" smtClean="0">
                <a:solidFill>
                  <a:schemeClr val="tx1"/>
                </a:solidFill>
              </a:rPr>
              <a:t>ИКТ </a:t>
            </a:r>
            <a:endParaRPr lang="ru-RU" sz="5500" i="1" dirty="0">
              <a:solidFill>
                <a:schemeClr val="tx1"/>
              </a:solidFill>
            </a:endParaRPr>
          </a:p>
          <a:p>
            <a:r>
              <a:rPr lang="ru-RU" sz="5500" i="1" dirty="0" smtClean="0">
                <a:solidFill>
                  <a:schemeClr val="tx1"/>
                </a:solidFill>
              </a:rPr>
              <a:t>работу </a:t>
            </a:r>
            <a:r>
              <a:rPr lang="ru-RU" sz="5500" i="1" dirty="0">
                <a:solidFill>
                  <a:schemeClr val="tx1"/>
                </a:solidFill>
              </a:rPr>
              <a:t>школьных средств массовой информации с применением средств ИКТ </a:t>
            </a:r>
            <a:r>
              <a:rPr lang="ru-RU" sz="5500" i="1" dirty="0" smtClean="0">
                <a:solidFill>
                  <a:schemeClr val="tx1"/>
                </a:solidFill>
              </a:rPr>
              <a:t> </a:t>
            </a:r>
            <a:endParaRPr lang="ru-RU" sz="5500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184" y="28699"/>
            <a:ext cx="295681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5015" cy="17417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 Информатизация школьного самоуправления 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498928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293096"/>
            <a:ext cx="2956816" cy="2438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80312" cy="2404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Применение информационных технологий базируется на данных физиологии человека</a:t>
            </a:r>
            <a:r>
              <a:rPr lang="ru-RU" b="1" dirty="0"/>
              <a:t>, так </a:t>
            </a:r>
            <a:r>
              <a:rPr lang="ru-RU" b="1" dirty="0" smtClean="0"/>
              <a:t>в </a:t>
            </a:r>
            <a:r>
              <a:rPr lang="ru-RU" b="1" dirty="0"/>
              <a:t>памяти человека остается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7562801" cy="47971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1/4</a:t>
            </a:r>
            <a:r>
              <a:rPr lang="ru-RU" sz="3000" i="1" dirty="0" smtClean="0">
                <a:solidFill>
                  <a:prstClr val="black"/>
                </a:solidFill>
              </a:rPr>
              <a:t>  часть услышанного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1/3</a:t>
            </a:r>
            <a:r>
              <a:rPr lang="ru-RU" sz="3000" b="1" i="1" dirty="0" smtClean="0">
                <a:solidFill>
                  <a:prstClr val="black"/>
                </a:solidFill>
              </a:rPr>
              <a:t> </a:t>
            </a:r>
            <a:r>
              <a:rPr lang="ru-RU" sz="3000" i="1" dirty="0" smtClean="0">
                <a:solidFill>
                  <a:prstClr val="black"/>
                </a:solidFill>
              </a:rPr>
              <a:t> часть увиденного</a:t>
            </a:r>
          </a:p>
          <a:p>
            <a:pPr marL="0" lvl="0" indent="0">
              <a:lnSpc>
                <a:spcPct val="150000"/>
              </a:lnSpc>
              <a:buClr>
                <a:srgbClr val="90C226"/>
              </a:buClr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1/2</a:t>
            </a:r>
            <a:r>
              <a:rPr lang="ru-RU" sz="3000" i="1" dirty="0" smtClean="0">
                <a:solidFill>
                  <a:prstClr val="black"/>
                </a:solidFill>
              </a:rPr>
              <a:t>  часть услышанного и увиденного</a:t>
            </a:r>
          </a:p>
          <a:p>
            <a:pPr marL="0" lvl="0" indent="0">
              <a:lnSpc>
                <a:spcPct val="110000"/>
              </a:lnSpc>
              <a:buClr>
                <a:srgbClr val="90C226"/>
              </a:buClr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3/4</a:t>
            </a:r>
            <a:r>
              <a:rPr lang="ru-RU" sz="3000" i="1" dirty="0" smtClean="0">
                <a:solidFill>
                  <a:prstClr val="black"/>
                </a:solidFill>
              </a:rPr>
              <a:t>  части материала, </a:t>
            </a:r>
          </a:p>
          <a:p>
            <a:pPr marL="0" lvl="0" indent="0">
              <a:lnSpc>
                <a:spcPct val="110000"/>
              </a:lnSpc>
              <a:buClr>
                <a:srgbClr val="90C226"/>
              </a:buClr>
              <a:buNone/>
            </a:pPr>
            <a:r>
              <a:rPr lang="ru-RU" sz="3000" i="1" dirty="0" smtClean="0">
                <a:solidFill>
                  <a:prstClr val="black"/>
                </a:solidFill>
              </a:rPr>
              <a:t>если ученик активно </a:t>
            </a:r>
          </a:p>
          <a:p>
            <a:pPr marL="0" lvl="0" indent="0">
              <a:lnSpc>
                <a:spcPct val="110000"/>
              </a:lnSpc>
              <a:buClr>
                <a:srgbClr val="90C226"/>
              </a:buClr>
              <a:buNone/>
            </a:pPr>
            <a:r>
              <a:rPr lang="ru-RU" sz="3000" i="1" dirty="0" smtClean="0">
                <a:solidFill>
                  <a:prstClr val="black"/>
                </a:solidFill>
              </a:rPr>
              <a:t>участвует в процессе</a:t>
            </a:r>
            <a:endParaRPr lang="ru-RU" sz="3000" i="1" dirty="0">
              <a:solidFill>
                <a:prstClr val="black"/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ru-RU" sz="3000" i="1" dirty="0">
              <a:solidFill>
                <a:prstClr val="black"/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68" t="32109" r="12898" b="1"/>
          <a:stretch/>
        </p:blipFill>
        <p:spPr>
          <a:xfrm>
            <a:off x="4499992" y="4283748"/>
            <a:ext cx="4757670" cy="257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11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02761" cy="803176"/>
          </a:xfrm>
        </p:spPr>
        <p:txBody>
          <a:bodyPr/>
          <a:lstStyle/>
          <a:p>
            <a:r>
              <a:rPr lang="ru-RU" b="1" dirty="0" smtClean="0"/>
              <a:t>Наше школьное </a:t>
            </a:r>
            <a:r>
              <a:rPr lang="ru-RU" b="1" dirty="0"/>
              <a:t>видео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46668"/>
            <a:ext cx="7562801" cy="5150684"/>
          </a:xfrm>
        </p:spPr>
        <p:txBody>
          <a:bodyPr/>
          <a:lstStyle/>
          <a:p>
            <a:r>
              <a:rPr lang="ru-RU" sz="2800" b="1" i="1" dirty="0"/>
              <a:t>История возникновения </a:t>
            </a:r>
            <a:r>
              <a:rPr lang="ru-RU" sz="2800" b="1" i="1" dirty="0" smtClean="0"/>
              <a:t>праздника «День </a:t>
            </a:r>
            <a:r>
              <a:rPr lang="ru-RU" sz="2800" b="1" i="1" dirty="0"/>
              <a:t>студента</a:t>
            </a:r>
            <a:r>
              <a:rPr lang="ru-RU" sz="2800" b="1" i="1" dirty="0" smtClean="0"/>
              <a:t>»</a:t>
            </a:r>
          </a:p>
          <a:p>
            <a:r>
              <a:rPr lang="ru-RU" sz="2800" b="1" i="1" dirty="0" smtClean="0"/>
              <a:t>«Берегите все живое»</a:t>
            </a:r>
          </a:p>
          <a:p>
            <a:r>
              <a:rPr lang="ru-RU" sz="2800" b="1" i="1" dirty="0"/>
              <a:t>Новости школы №</a:t>
            </a:r>
            <a:r>
              <a:rPr lang="ru-RU" sz="2800" b="1" i="1" dirty="0" smtClean="0"/>
              <a:t>39</a:t>
            </a:r>
          </a:p>
          <a:p>
            <a:r>
              <a:rPr lang="ru-RU" sz="2800" b="1" i="1" dirty="0" smtClean="0"/>
              <a:t>«С Днем Матери»</a:t>
            </a:r>
          </a:p>
          <a:p>
            <a:r>
              <a:rPr lang="ru-RU" sz="2800" b="1" i="1" dirty="0" smtClean="0"/>
              <a:t>«С Днем Учителя»</a:t>
            </a:r>
          </a:p>
          <a:p>
            <a:r>
              <a:rPr lang="ru-RU" sz="2800" b="1" i="1" dirty="0"/>
              <a:t>«Обращение к водителям</a:t>
            </a:r>
            <a:r>
              <a:rPr lang="ru-RU" sz="2800" b="1" i="1" dirty="0" smtClean="0"/>
              <a:t>»</a:t>
            </a:r>
          </a:p>
          <a:p>
            <a:r>
              <a:rPr lang="ru-RU" sz="2800" b="1" i="1" dirty="0" smtClean="0"/>
              <a:t>«Поздравления учителям»</a:t>
            </a:r>
          </a:p>
          <a:p>
            <a:r>
              <a:rPr lang="ru-RU" sz="2800" b="1" i="1" dirty="0" smtClean="0"/>
              <a:t>«Последний звонок»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16620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1042</TotalTime>
  <Words>324</Words>
  <Application>Microsoft Office PowerPoint</Application>
  <PresentationFormat>Экран (4:3)</PresentationFormat>
  <Paragraphs>96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Calibri</vt:lpstr>
      <vt:lpstr>Times New Roman</vt:lpstr>
      <vt:lpstr>Trebuchet MS</vt:lpstr>
      <vt:lpstr>Wingdings 3</vt:lpstr>
      <vt:lpstr>Аспект</vt:lpstr>
      <vt:lpstr>«Работа ученического самоуправления как средство воспитания личности с использованием информационных технологий в условиях актуальности медиаобразования»</vt:lpstr>
      <vt:lpstr>Презентация PowerPoint</vt:lpstr>
      <vt:lpstr>«Компьютерные технологии призваны в настоящий момент стать не дополнительным «довеском» в обучении и воспитании, а неотъемлемой частью целостного образовательного процесса, значительно повышающей его качество»  </vt:lpstr>
      <vt:lpstr>                                   ШУС</vt:lpstr>
      <vt:lpstr>Приоритетные принципы ученического самоуправления:</vt:lpstr>
      <vt:lpstr>Для  информатизации  школьного самоуправления организовано:</vt:lpstr>
      <vt:lpstr> Информатизация школьного самоуправления </vt:lpstr>
      <vt:lpstr>Применение информационных технологий базируется на данных физиологии человека, так в памяти человека остается </vt:lpstr>
      <vt:lpstr>Наше школьное видео</vt:lpstr>
      <vt:lpstr>               План работы                      тематического кинолектория   на 2017 – 2018 учебный год  </vt:lpstr>
      <vt:lpstr>Презентация PowerPoint</vt:lpstr>
      <vt:lpstr>Школьное радио</vt:lpstr>
      <vt:lpstr>Тематика радио выпусков: </vt:lpstr>
      <vt:lpstr>Ожидаемые результаты: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Читая А.С. Пушкина</dc:title>
  <dc:creator>Juliya Ivanovna</dc:creator>
  <cp:lastModifiedBy>user</cp:lastModifiedBy>
  <cp:revision>57</cp:revision>
  <dcterms:created xsi:type="dcterms:W3CDTF">2015-02-09T12:28:16Z</dcterms:created>
  <dcterms:modified xsi:type="dcterms:W3CDTF">2018-09-10T10:43:10Z</dcterms:modified>
</cp:coreProperties>
</file>