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94" r:id="rId3"/>
    <p:sldId id="293" r:id="rId4"/>
    <p:sldId id="287" r:id="rId5"/>
    <p:sldId id="270" r:id="rId6"/>
    <p:sldId id="279" r:id="rId7"/>
    <p:sldId id="258" r:id="rId8"/>
    <p:sldId id="262" r:id="rId9"/>
    <p:sldId id="275" r:id="rId10"/>
    <p:sldId id="274" r:id="rId11"/>
    <p:sldId id="281" r:id="rId12"/>
    <p:sldId id="282" r:id="rId13"/>
    <p:sldId id="276" r:id="rId14"/>
    <p:sldId id="277" r:id="rId15"/>
    <p:sldId id="278" r:id="rId16"/>
    <p:sldId id="296" r:id="rId17"/>
    <p:sldId id="297" r:id="rId18"/>
    <p:sldId id="299" r:id="rId19"/>
    <p:sldId id="300" r:id="rId20"/>
    <p:sldId id="301" r:id="rId21"/>
    <p:sldId id="298" r:id="rId22"/>
    <p:sldId id="284" r:id="rId23"/>
    <p:sldId id="289" r:id="rId24"/>
    <p:sldId id="29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740" autoAdjust="0"/>
  </p:normalViewPr>
  <p:slideViewPr>
    <p:cSldViewPr>
      <p:cViewPr varScale="1">
        <p:scale>
          <a:sx n="93" d="100"/>
          <a:sy n="93" d="100"/>
        </p:scale>
        <p:origin x="5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63495-C295-4FF8-8C39-ACE38D420FCD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DF264-1A90-4CA0-95E0-2B0B4E52C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76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37AF8C-A924-4572-8606-D8EE9847C497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Встреча с новосибирской поэтессой Н.М. Закусиной. Презентация книги Н.М. Закусинлй «Четыре времени счастья».</a:t>
            </a:r>
          </a:p>
        </p:txBody>
      </p:sp>
    </p:spTree>
    <p:extLst>
      <p:ext uri="{BB962C8B-B14F-4D97-AF65-F5344CB8AC3E}">
        <p14:creationId xmlns:p14="http://schemas.microsoft.com/office/powerpoint/2010/main" val="69518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Мы помним\Pomn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48" y="4149080"/>
            <a:ext cx="7772400" cy="1152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3780" y="5877272"/>
            <a:ext cx="6400800" cy="720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6679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52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31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B107-AEEA-45DA-B0E9-6A129527F683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Мы помним\PomnimSl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60375" y="908050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4331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5" Type="http://schemas.openxmlformats.org/officeDocument/2006/relationships/slide" Target="slide23.xml"/><Relationship Id="rId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7329" y="4077072"/>
            <a:ext cx="915866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28575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Гражданско-патриотическое</a:t>
            </a:r>
          </a:p>
          <a:p>
            <a:pPr algn="ctr"/>
            <a:r>
              <a:rPr lang="ru-RU" sz="5000" b="1" dirty="0" smtClean="0">
                <a:ln w="28575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воспитание</a:t>
            </a:r>
          </a:p>
          <a:p>
            <a:pPr algn="ctr"/>
            <a:r>
              <a:rPr lang="ru-RU" sz="5000" b="1" dirty="0" smtClean="0">
                <a:ln w="28575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</a:t>
            </a:r>
            <a:r>
              <a:rPr lang="ru-RU" sz="5000" b="1" dirty="0">
                <a:ln w="28575"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МБОУ Лицей № 113</a:t>
            </a:r>
          </a:p>
        </p:txBody>
      </p:sp>
    </p:spTree>
    <p:extLst>
      <p:ext uri="{BB962C8B-B14F-4D97-AF65-F5344CB8AC3E}">
        <p14:creationId xmlns:p14="http://schemas.microsoft.com/office/powerpoint/2010/main" val="20396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C:\Users\Виктор\Desktop\документы света\108___04\IMG_0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C:\Users\Виктор\Desktop\документы света\108___04\победа 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3465513" cy="11620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Липовая аллея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памяти 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сибиряков-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героев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Виктор\Desktop\этикет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2928958" cy="4160520"/>
          </a:xfrm>
          <a:prstGeom prst="rect">
            <a:avLst/>
          </a:prstGeom>
          <a:noFill/>
        </p:spPr>
      </p:pic>
      <p:pic>
        <p:nvPicPr>
          <p:cNvPr id="31747" name="Picture 3" descr="C:\Users\Виктор\Desktop\липовая аллея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214686"/>
            <a:ext cx="3857652" cy="3643314"/>
          </a:xfrm>
          <a:prstGeom prst="rect">
            <a:avLst/>
          </a:prstGeom>
          <a:noFill/>
        </p:spPr>
      </p:pic>
      <p:pic>
        <p:nvPicPr>
          <p:cNvPr id="31748" name="Picture 4" descr="C:\Users\Виктор\Desktop\липовая аллея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572000" y="0"/>
            <a:ext cx="4572000" cy="3214686"/>
          </a:xfrm>
          <a:prstGeom prst="rect">
            <a:avLst/>
          </a:prstGeom>
          <a:noFill/>
        </p:spPr>
      </p:pic>
      <p:pic>
        <p:nvPicPr>
          <p:cNvPr id="31749" name="Picture 5" descr="C:\Users\Виктор\Desktop\липовая аллея 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193367"/>
            <a:ext cx="3857620" cy="3664633"/>
          </a:xfrm>
          <a:prstGeom prst="rect">
            <a:avLst/>
          </a:prstGeom>
          <a:noFill/>
        </p:spPr>
      </p:pic>
      <p:pic>
        <p:nvPicPr>
          <p:cNvPr id="31750" name="Picture 6" descr="C:\Users\Виктор\Desktop\а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00174"/>
            <a:ext cx="2428860" cy="2000264"/>
          </a:xfrm>
          <a:prstGeom prst="rect">
            <a:avLst/>
          </a:prstGeom>
          <a:noFill/>
        </p:spPr>
      </p:pic>
      <p:pic>
        <p:nvPicPr>
          <p:cNvPr id="31751" name="Picture 7" descr="C:\Users\Виктор\Desktop\алле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357562"/>
            <a:ext cx="2643174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3678677" cy="143510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Модуль краеведческий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Виртуальные  экскурсии по нашему городу в музее лицея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36"/>
            <a:ext cx="3786181" cy="235745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190"/>
            <a:ext cx="3786182" cy="3071810"/>
          </a:xfrm>
          <a:prstGeom prst="rect">
            <a:avLst/>
          </a:prstGeom>
        </p:spPr>
      </p:pic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2" y="0"/>
            <a:ext cx="5357818" cy="328612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2" y="3286124"/>
            <a:ext cx="5357818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546"/>
            <a:ext cx="3008313" cy="792182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Литературная  гостиная в музее лицея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260648"/>
            <a:ext cx="5111750" cy="585311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Встреча с В.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Редкозубовым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и   Т.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Магалиф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351122"/>
            <a:ext cx="3471890" cy="493702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Встреча с поэтессой Е.Семеновой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2770" name="Picture 2" descr="C:\Users\Виктор\Desktop\документы света\Встречи учащихся лицея с поэтессой Евгенией Семеновой\IMG_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4818"/>
            <a:ext cx="4214810" cy="2643182"/>
          </a:xfrm>
          <a:prstGeom prst="rect">
            <a:avLst/>
          </a:prstGeom>
          <a:noFill/>
        </p:spPr>
      </p:pic>
      <p:pic>
        <p:nvPicPr>
          <p:cNvPr id="32771" name="Picture 3" descr="C:\Users\Виктор\Desktop\документы света\Встречи учащихся лицея с поэтессой Евгенией Семеновой\IMG_0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4143340" cy="2571768"/>
          </a:xfrm>
          <a:prstGeom prst="rect">
            <a:avLst/>
          </a:prstGeom>
          <a:noFill/>
        </p:spPr>
      </p:pic>
      <p:pic>
        <p:nvPicPr>
          <p:cNvPr id="32772" name="Picture 4" descr="C:\Users\Виктор\Desktop\редкозуб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642918"/>
            <a:ext cx="4786346" cy="3286148"/>
          </a:xfrm>
          <a:prstGeom prst="rect">
            <a:avLst/>
          </a:prstGeom>
          <a:noFill/>
        </p:spPr>
      </p:pic>
      <p:pic>
        <p:nvPicPr>
          <p:cNvPr id="10" name="Содержимое 3" descr="магалиф 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14810" y="4000504"/>
            <a:ext cx="4714908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0727"/>
            <a:ext cx="8943975" cy="863947"/>
          </a:xfrm>
        </p:spPr>
        <p:txBody>
          <a:bodyPr/>
          <a:lstStyle/>
          <a:p>
            <a:pPr algn="ctr" eaLnBrk="1" hangingPunct="1"/>
            <a:r>
              <a:rPr lang="ru-RU" sz="4000" b="1" dirty="0" smtClean="0">
                <a:solidFill>
                  <a:schemeClr val="tx2"/>
                </a:solidFill>
              </a:rPr>
              <a:t>Встреча с поэтессой </a:t>
            </a:r>
            <a:br>
              <a:rPr lang="ru-RU" sz="4000" b="1" dirty="0" smtClean="0">
                <a:solidFill>
                  <a:schemeClr val="tx2"/>
                </a:solidFill>
              </a:rPr>
            </a:br>
            <a:r>
              <a:rPr lang="ru-RU" sz="4000" b="1" dirty="0" smtClean="0">
                <a:solidFill>
                  <a:schemeClr val="tx2"/>
                </a:solidFill>
              </a:rPr>
              <a:t>Н.М. </a:t>
            </a:r>
            <a:r>
              <a:rPr lang="ru-RU" sz="4000" b="1" dirty="0" err="1" smtClean="0">
                <a:solidFill>
                  <a:schemeClr val="tx2"/>
                </a:solidFill>
              </a:rPr>
              <a:t>Закусиной</a:t>
            </a:r>
            <a:endParaRPr lang="ru-RU" sz="4000" b="1" dirty="0" smtClean="0">
              <a:solidFill>
                <a:schemeClr val="tx2"/>
              </a:solidFill>
            </a:endParaRPr>
          </a:p>
        </p:txBody>
      </p:sp>
      <p:pic>
        <p:nvPicPr>
          <p:cNvPr id="8195" name="Picture 4" descr="DSC094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1946275"/>
            <a:ext cx="6480175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067175" y="1340768"/>
            <a:ext cx="4878388" cy="489652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2"/>
                </a:solidFill>
              </a:rPr>
              <a:t>Встреча с детским поэтом Юрием </a:t>
            </a:r>
            <a:r>
              <a:rPr lang="ru-RU" sz="4000" b="1" dirty="0" err="1" smtClean="0">
                <a:solidFill>
                  <a:schemeClr val="tx2"/>
                </a:solidFill>
              </a:rPr>
              <a:t>Горустовичем</a:t>
            </a:r>
            <a:r>
              <a:rPr lang="ru-RU" sz="4000" b="1" dirty="0" smtClean="0">
                <a:solidFill>
                  <a:schemeClr val="tx2"/>
                </a:solidFill>
              </a:rPr>
              <a:t/>
            </a:r>
            <a:br>
              <a:rPr lang="ru-RU" sz="4000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>   </a:t>
            </a:r>
            <a:br>
              <a:rPr lang="ru-RU" sz="2000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/>
            </a:r>
            <a:br>
              <a:rPr lang="ru-RU" sz="2000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>     Детские стихи </a:t>
            </a:r>
            <a:r>
              <a:rPr lang="ru-RU" sz="2000" b="1" dirty="0" err="1" smtClean="0">
                <a:solidFill>
                  <a:schemeClr val="tx2"/>
                </a:solidFill>
              </a:rPr>
              <a:t>Горустовича</a:t>
            </a:r>
            <a:r>
              <a:rPr lang="ru-RU" sz="2000" b="1" dirty="0" smtClean="0">
                <a:solidFill>
                  <a:schemeClr val="tx2"/>
                </a:solidFill>
              </a:rPr>
              <a:t> очень добрые и немного смешные. С интересом угадывали ребята запрятанные буквы в «Веселом алфавите», смеялись над «Путаницей», учились писать «чу», «</a:t>
            </a:r>
            <a:r>
              <a:rPr lang="ru-RU" sz="2000" b="1" dirty="0" err="1" smtClean="0">
                <a:solidFill>
                  <a:schemeClr val="tx2"/>
                </a:solidFill>
              </a:rPr>
              <a:t>ща</a:t>
            </a:r>
            <a:r>
              <a:rPr lang="ru-RU" sz="2000" b="1" dirty="0" smtClean="0">
                <a:solidFill>
                  <a:schemeClr val="tx2"/>
                </a:solidFill>
              </a:rPr>
              <a:t>», считать до пятидесяти, отгадывали загадки.</a:t>
            </a:r>
            <a:br>
              <a:rPr lang="ru-RU" sz="2000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>    Практически каждое стихотворение Юрия Ивановича учит быть добрым, вежливым, внимательным и аккуратным.</a:t>
            </a:r>
            <a:br>
              <a:rPr lang="ru-RU" sz="2000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>    Ребята пригласили поэта на новую встречу с новыми стихами.</a:t>
            </a:r>
            <a:br>
              <a:rPr lang="ru-RU" sz="2000" b="1" dirty="0" smtClean="0">
                <a:solidFill>
                  <a:schemeClr val="tx2"/>
                </a:solidFill>
              </a:rPr>
            </a:br>
            <a:endParaRPr lang="ru-RU" sz="2000" b="1" dirty="0" smtClean="0">
              <a:solidFill>
                <a:schemeClr val="tx2"/>
              </a:solidFill>
            </a:endParaRPr>
          </a:p>
        </p:txBody>
      </p:sp>
      <p:pic>
        <p:nvPicPr>
          <p:cNvPr id="10243" name="Picture 2" descr="C:\Documents and Settings\1\Рабочий стол\горустович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340768"/>
            <a:ext cx="3095625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4" y="1052736"/>
            <a:ext cx="8229600" cy="720725"/>
          </a:xfrm>
        </p:spPr>
        <p:txBody>
          <a:bodyPr/>
          <a:lstStyle/>
          <a:p>
            <a:r>
              <a:rPr lang="ru-RU" sz="3600" b="1" dirty="0">
                <a:solidFill>
                  <a:schemeClr val="tx2"/>
                </a:solidFill>
              </a:rPr>
              <a:t>Творческая мастерская под руководством В.В. Шамова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5" b="11026"/>
          <a:stretch/>
        </p:blipFill>
        <p:spPr>
          <a:xfrm>
            <a:off x="1000667" y="1988840"/>
            <a:ext cx="7149015" cy="3816424"/>
          </a:xfrm>
        </p:spPr>
      </p:pic>
    </p:spTree>
    <p:extLst>
      <p:ext uri="{BB962C8B-B14F-4D97-AF65-F5344CB8AC3E}">
        <p14:creationId xmlns:p14="http://schemas.microsoft.com/office/powerpoint/2010/main" val="37540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4" y="1052736"/>
            <a:ext cx="8229600" cy="720725"/>
          </a:xfrm>
        </p:spPr>
        <p:txBody>
          <a:bodyPr/>
          <a:lstStyle/>
          <a:p>
            <a:r>
              <a:rPr lang="ru-RU" sz="3600" b="1" dirty="0">
                <a:solidFill>
                  <a:schemeClr val="tx2"/>
                </a:solidFill>
              </a:rPr>
              <a:t>Творческая мастерская под руководством В.В. Шамова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t="28977" r="37214" b="26985"/>
          <a:stretch/>
        </p:blipFill>
        <p:spPr>
          <a:xfrm>
            <a:off x="1490523" y="2060848"/>
            <a:ext cx="6169302" cy="4069114"/>
          </a:xfrm>
        </p:spPr>
      </p:pic>
    </p:spTree>
    <p:extLst>
      <p:ext uri="{BB962C8B-B14F-4D97-AF65-F5344CB8AC3E}">
        <p14:creationId xmlns:p14="http://schemas.microsoft.com/office/powerpoint/2010/main" val="39053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4" y="1052736"/>
            <a:ext cx="8229600" cy="72072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Публикации учащихся в журнале «Лицеист» </a:t>
            </a:r>
            <a:endParaRPr lang="ru-RU" sz="3600" b="1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841" b="559"/>
          <a:stretch/>
        </p:blipFill>
        <p:spPr>
          <a:xfrm>
            <a:off x="446455" y="1773461"/>
            <a:ext cx="2461604" cy="34563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t="1992" r="5803"/>
          <a:stretch/>
        </p:blipFill>
        <p:spPr>
          <a:xfrm rot="10640457">
            <a:off x="3127121" y="2046664"/>
            <a:ext cx="2583077" cy="3888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1701" r="11259" b="3800"/>
          <a:stretch/>
        </p:blipFill>
        <p:spPr>
          <a:xfrm>
            <a:off x="5917208" y="2636912"/>
            <a:ext cx="244827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1600200"/>
            <a:ext cx="8229600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Воспитать патриота - значит наполнить повседневную жизнь благородными чувствами, которые окрашивали бы все, что человек познает и делает.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5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-180528" y="1196752"/>
            <a:ext cx="9741768" cy="43202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b="1" dirty="0" smtClean="0">
                <a:solidFill>
                  <a:schemeClr val="tx2"/>
                </a:solidFill>
              </a:rPr>
              <a:t>Народный календарь в Лицее № 113</a:t>
            </a:r>
          </a:p>
        </p:txBody>
      </p:sp>
      <p:pic>
        <p:nvPicPr>
          <p:cNvPr id="11267" name="Содержимое 3" descr="колледж 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0180" y="1960866"/>
            <a:ext cx="6263640" cy="4347556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C:\Users\Виктор\Desktop\документы света\103___10\IMG_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76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14546" y="-285776"/>
            <a:ext cx="62151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tx2"/>
              </a:solidFill>
            </a:endParaRPr>
          </a:p>
          <a:p>
            <a:pPr algn="ctr"/>
            <a:endParaRPr lang="ru-RU" sz="2800" b="1" smtClean="0">
              <a:solidFill>
                <a:schemeClr val="tx2"/>
              </a:solidFill>
            </a:endParaRPr>
          </a:p>
          <a:p>
            <a:pPr algn="ctr"/>
            <a:r>
              <a:rPr lang="ru-RU" sz="2800" b="1" smtClean="0">
                <a:solidFill>
                  <a:schemeClr val="tx2"/>
                </a:solidFill>
              </a:rPr>
              <a:t>Цикл </a:t>
            </a:r>
            <a:r>
              <a:rPr lang="ru-RU" sz="2800" b="1" dirty="0" smtClean="0">
                <a:solidFill>
                  <a:schemeClr val="tx2"/>
                </a:solidFill>
              </a:rPr>
              <a:t>мероприятий  – «Я – гражданин России»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Виктор\Desktop\Новая папка (6)\Scan0013.jpg"/>
          <p:cNvPicPr>
            <a:picLocks noGrp="1"/>
          </p:cNvPicPr>
          <p:nvPr>
            <p:ph idx="1"/>
          </p:nvPr>
        </p:nvPicPr>
        <p:blipFill>
          <a:blip r:embed="rId3" cstate="print"/>
          <a:srcRect l="5763" r="10436" b="23008"/>
          <a:stretch>
            <a:fillRect/>
          </a:stretch>
        </p:blipFill>
        <p:spPr bwMode="auto">
          <a:xfrm>
            <a:off x="3112954" y="1004642"/>
            <a:ext cx="2085001" cy="220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нипкипро"/>
          <p:cNvPicPr/>
          <p:nvPr/>
        </p:nvPicPr>
        <p:blipFill>
          <a:blip r:embed="rId4" cstate="print"/>
          <a:srcRect b="16993"/>
          <a:stretch>
            <a:fillRect/>
          </a:stretch>
        </p:blipFill>
        <p:spPr bwMode="auto">
          <a:xfrm rot="16200000">
            <a:off x="849360" y="789028"/>
            <a:ext cx="1778916" cy="2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Scan 1 часть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0137" y="3209695"/>
            <a:ext cx="1854253" cy="229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Виктор\Desktop\мамины дипломы\Scan0020.jpg"/>
          <p:cNvPicPr/>
          <p:nvPr/>
        </p:nvPicPr>
        <p:blipFill>
          <a:blip r:embed="rId6" cstate="print"/>
          <a:srcRect r="2730"/>
          <a:stretch>
            <a:fillRect/>
          </a:stretch>
        </p:blipFill>
        <p:spPr bwMode="auto">
          <a:xfrm>
            <a:off x="3559844" y="3645024"/>
            <a:ext cx="2067478" cy="277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настоящие сибиряки"/>
          <p:cNvPicPr/>
          <p:nvPr/>
        </p:nvPicPr>
        <p:blipFill>
          <a:blip r:embed="rId7" cstate="print"/>
          <a:srcRect b="15170"/>
          <a:stretch>
            <a:fillRect/>
          </a:stretch>
        </p:blipFill>
        <p:spPr bwMode="auto">
          <a:xfrm>
            <a:off x="5705781" y="1097463"/>
            <a:ext cx="2112392" cy="268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Виктор\Desktop\Новая папка (6)\Scan.jpg"/>
          <p:cNvPicPr/>
          <p:nvPr/>
        </p:nvPicPr>
        <p:blipFill>
          <a:blip r:embed="rId8" cstate="print"/>
          <a:srcRect l="4971" t="3855"/>
          <a:stretch>
            <a:fillRect/>
          </a:stretch>
        </p:blipFill>
        <p:spPr bwMode="auto">
          <a:xfrm>
            <a:off x="6084168" y="3933056"/>
            <a:ext cx="2033437" cy="268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талинград.jpg"/>
          <p:cNvPicPr>
            <a:picLocks noGrp="1"/>
          </p:cNvPicPr>
          <p:nvPr>
            <p:ph idx="1"/>
          </p:nvPr>
        </p:nvPicPr>
        <p:blipFill>
          <a:blip r:embed="rId3" cstate="print"/>
          <a:srcRect l="4977" b="2262"/>
          <a:stretch>
            <a:fillRect/>
          </a:stretch>
        </p:blipFill>
        <p:spPr>
          <a:xfrm>
            <a:off x="3635896" y="1124744"/>
            <a:ext cx="1959672" cy="2612560"/>
          </a:xfrm>
          <a:prstGeom prst="rect">
            <a:avLst/>
          </a:prstGeom>
        </p:spPr>
      </p:pic>
      <p:pic>
        <p:nvPicPr>
          <p:cNvPr id="6" name="Рисунок 5" descr="покрышкин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127" y="1045727"/>
            <a:ext cx="2847741" cy="1951984"/>
          </a:xfrm>
          <a:prstGeom prst="rect">
            <a:avLst/>
          </a:prstGeom>
        </p:spPr>
      </p:pic>
      <p:pic>
        <p:nvPicPr>
          <p:cNvPr id="7" name="Рисунок 6" descr="C:\Users\Виктор\Desktop\Новая папка (6)\Scan0009.jpg"/>
          <p:cNvPicPr/>
          <p:nvPr/>
        </p:nvPicPr>
        <p:blipFill>
          <a:blip r:embed="rId5" cstate="print"/>
          <a:srcRect b="17839"/>
          <a:stretch>
            <a:fillRect/>
          </a:stretch>
        </p:blipFill>
        <p:spPr bwMode="auto">
          <a:xfrm>
            <a:off x="5940152" y="1124744"/>
            <a:ext cx="2319600" cy="288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_113.edu54.ru/images/p65__1__diplomkolomiec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5786" y="2997711"/>
            <a:ext cx="2216082" cy="292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всерос..jpg"/>
          <p:cNvPicPr/>
          <p:nvPr/>
        </p:nvPicPr>
        <p:blipFill>
          <a:blip r:embed="rId7" cstate="print"/>
          <a:srcRect r="2453"/>
          <a:stretch>
            <a:fillRect/>
          </a:stretch>
        </p:blipFill>
        <p:spPr>
          <a:xfrm>
            <a:off x="3741658" y="3861048"/>
            <a:ext cx="2198494" cy="2917329"/>
          </a:xfrm>
          <a:prstGeom prst="rect">
            <a:avLst/>
          </a:prstGeom>
        </p:spPr>
      </p:pic>
      <p:pic>
        <p:nvPicPr>
          <p:cNvPr id="10" name="Рисунок 9" descr="Scan 1 часть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29536" y="4005064"/>
            <a:ext cx="1970856" cy="242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773832"/>
            <a:ext cx="9289032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Лучшая программа  духовно-нравственного и гражданско-патриотического воспитания молодежи  2014 год 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25160"/>
            <a:ext cx="6758517" cy="5068888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Виктор\Desktop\день победы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1000108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Модуль военно-патриотический</a:t>
            </a:r>
          </a:p>
          <a:p>
            <a:pPr algn="ctr"/>
            <a:r>
              <a:rPr lang="ru-RU" sz="4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мероприятия, посвященные 70-летию Великой Победы,</a:t>
            </a:r>
          </a:p>
          <a:p>
            <a:pPr algn="ctr"/>
            <a:r>
              <a:rPr lang="ru-RU" sz="4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Дни Воинской,</a:t>
            </a:r>
          </a:p>
          <a:p>
            <a:pPr algn="ctr"/>
            <a:r>
              <a:rPr lang="ru-RU" sz="4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Создание героической летописи семьи</a:t>
            </a:r>
            <a:endParaRPr lang="ru-RU" sz="40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К 70-летию Победы</a:t>
            </a:r>
          </a:p>
        </p:txBody>
      </p:sp>
      <p:pic>
        <p:nvPicPr>
          <p:cNvPr id="33794" name="Picture 2" descr="C:\Users\Виктор\Desktop\документы света\108___04\IMG_06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480" y="1871504"/>
            <a:ext cx="6035040" cy="452628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6" y="2214554"/>
            <a:ext cx="60990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spc="50" dirty="0" smtClean="0">
                <a:ln w="1143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Летопись моей семьи</a:t>
            </a:r>
            <a:endParaRPr lang="ru-RU" sz="9600" b="1" dirty="0">
              <a:ln w="11430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908720"/>
            <a:ext cx="5500726" cy="1214446"/>
          </a:xfrm>
          <a:extLst/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/>
            </a:r>
            <a:b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sz="4400" spc="50" dirty="0" smtClean="0">
                <a:ln w="11430"/>
                <a:solidFill>
                  <a:srgbClr val="800000"/>
                </a:solidFill>
                <a:latin typeface="Monotype Corsiva" pitchFamily="66" charset="0"/>
              </a:rPr>
              <a:t>Летопись моей семьи Арина  Чернавина</a:t>
            </a:r>
            <a:endParaRPr lang="ru-RU" sz="4400" spc="50" dirty="0">
              <a:ln w="11430"/>
              <a:solidFill>
                <a:srgbClr val="80000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4" descr="старен Шмак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3548" y="1315754"/>
            <a:ext cx="2618146" cy="3000396"/>
          </a:xfrm>
          <a:effectLst>
            <a:softEdge rad="112500"/>
          </a:effectLst>
        </p:spPr>
      </p:pic>
      <p:sp>
        <p:nvSpPr>
          <p:cNvPr id="8195" name="Текст 3"/>
          <p:cNvSpPr>
            <a:spLocks noGrp="1"/>
          </p:cNvSpPr>
          <p:nvPr>
            <p:ph type="body" sz="half" idx="2"/>
          </p:nvPr>
        </p:nvSpPr>
        <p:spPr>
          <a:xfrm>
            <a:off x="2643188" y="2132856"/>
            <a:ext cx="6357937" cy="4366245"/>
          </a:xfrm>
          <a:solidFill>
            <a:srgbClr val="FFFFFF">
              <a:alpha val="74901"/>
            </a:srgbClr>
          </a:solidFill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800000"/>
                </a:solidFill>
              </a:rPr>
              <a:t> </a:t>
            </a:r>
            <a:r>
              <a:rPr lang="ru-RU" sz="2300" b="1" i="1" dirty="0" smtClean="0">
                <a:solidFill>
                  <a:srgbClr val="2A0000"/>
                </a:solidFill>
              </a:rPr>
              <a:t>Мой прадед, Леонов Николай Николаевич, родился в 1921 году в деревне </a:t>
            </a:r>
            <a:r>
              <a:rPr lang="ru-RU" sz="2300" b="1" i="1" dirty="0" err="1" smtClean="0">
                <a:solidFill>
                  <a:srgbClr val="2A0000"/>
                </a:solidFill>
              </a:rPr>
              <a:t>Курундус</a:t>
            </a:r>
            <a:r>
              <a:rPr lang="ru-RU" sz="2300" b="1" i="1" dirty="0" smtClean="0">
                <a:solidFill>
                  <a:srgbClr val="2A0000"/>
                </a:solidFill>
              </a:rPr>
              <a:t> </a:t>
            </a:r>
            <a:r>
              <a:rPr lang="ru-RU" sz="2300" b="1" i="1" dirty="0" err="1" smtClean="0">
                <a:solidFill>
                  <a:srgbClr val="2A0000"/>
                </a:solidFill>
              </a:rPr>
              <a:t>Тогучинского</a:t>
            </a:r>
            <a:r>
              <a:rPr lang="ru-RU" sz="2300" b="1" i="1" dirty="0" smtClean="0">
                <a:solidFill>
                  <a:srgbClr val="2A0000"/>
                </a:solidFill>
              </a:rPr>
              <a:t> района Новосибирской области. Был призван </a:t>
            </a:r>
            <a:r>
              <a:rPr lang="ru-RU" sz="2300" b="1" i="1" dirty="0" err="1" smtClean="0">
                <a:solidFill>
                  <a:srgbClr val="2A0000"/>
                </a:solidFill>
              </a:rPr>
              <a:t>Тогучинским</a:t>
            </a:r>
            <a:r>
              <a:rPr lang="ru-RU" sz="2300" b="1" i="1" dirty="0" smtClean="0">
                <a:solidFill>
                  <a:srgbClr val="2A0000"/>
                </a:solidFill>
              </a:rPr>
              <a:t> военкоматом в 1940 году. Зачислен в 23-й сапёрный батальон 40-й стрелковой дивизии 25-Армии. Воевал против японцев. </a:t>
            </a:r>
            <a:endParaRPr lang="ru-RU" sz="2300" dirty="0" smtClean="0">
              <a:solidFill>
                <a:srgbClr val="2A0000"/>
              </a:solidFill>
            </a:endParaRPr>
          </a:p>
          <a:p>
            <a:pPr eaLnBrk="1" hangingPunct="1"/>
            <a:r>
              <a:rPr lang="ru-RU" sz="2300" b="1" i="1" dirty="0" smtClean="0">
                <a:solidFill>
                  <a:srgbClr val="2A0000"/>
                </a:solidFill>
              </a:rPr>
              <a:t>     Награждён: орденом Великой Отечественной Войны, медалью </a:t>
            </a:r>
            <a:r>
              <a:rPr lang="ru-RU" sz="2300" b="1" i="1" dirty="0" smtClean="0">
                <a:solidFill>
                  <a:srgbClr val="2A0000"/>
                </a:solidFill>
                <a:hlinkClick r:id="rId4" action="ppaction://hlinksldjump"/>
              </a:rPr>
              <a:t>«За отвагу» </a:t>
            </a:r>
            <a:r>
              <a:rPr lang="ru-RU" sz="2300" b="1" i="1" dirty="0" smtClean="0">
                <a:solidFill>
                  <a:srgbClr val="2A0000"/>
                </a:solidFill>
              </a:rPr>
              <a:t>и </a:t>
            </a:r>
            <a:r>
              <a:rPr lang="ru-RU" sz="2300" b="1" i="1" dirty="0" smtClean="0">
                <a:solidFill>
                  <a:srgbClr val="2A0000"/>
                </a:solidFill>
                <a:hlinkClick r:id="rId5" action="ppaction://hlinksldjump"/>
              </a:rPr>
              <a:t>«За победу над Японией». </a:t>
            </a:r>
            <a:r>
              <a:rPr lang="ru-RU" sz="2300" b="1" i="1" dirty="0" smtClean="0">
                <a:solidFill>
                  <a:srgbClr val="2A0000"/>
                </a:solidFill>
              </a:rPr>
              <a:t>Проходил через такие города как Харбин, </a:t>
            </a:r>
            <a:r>
              <a:rPr lang="ru-RU" sz="2300" b="1" i="1" dirty="0" err="1" smtClean="0">
                <a:solidFill>
                  <a:srgbClr val="2A0000"/>
                </a:solidFill>
              </a:rPr>
              <a:t>Шейшен</a:t>
            </a:r>
            <a:r>
              <a:rPr lang="ru-RU" sz="2300" b="1" i="1" dirty="0" smtClean="0">
                <a:solidFill>
                  <a:srgbClr val="2A0000"/>
                </a:solidFill>
              </a:rPr>
              <a:t>, </a:t>
            </a:r>
            <a:r>
              <a:rPr lang="ru-RU" sz="2300" b="1" i="1" dirty="0" err="1" smtClean="0">
                <a:solidFill>
                  <a:srgbClr val="2A0000"/>
                </a:solidFill>
              </a:rPr>
              <a:t>Рахин</a:t>
            </a:r>
            <a:r>
              <a:rPr lang="ru-RU" sz="2300" b="1" i="1" dirty="0" smtClean="0">
                <a:solidFill>
                  <a:srgbClr val="2A0000"/>
                </a:solidFill>
              </a:rPr>
              <a:t>, Юкки – это портовые города. В городе Янцзы встретил победу в звании ефрейтора.</a:t>
            </a:r>
            <a:endParaRPr lang="ru-RU" sz="2300" dirty="0" smtClean="0">
              <a:solidFill>
                <a:srgbClr val="2A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Виктор\Desktop\день победы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21" y="27385"/>
            <a:ext cx="9143999" cy="68579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3766388"/>
            <a:ext cx="8120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spc="50" dirty="0">
                <a:ln w="1143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Дни</a:t>
            </a:r>
            <a:r>
              <a:rPr lang="ru-RU" sz="4800" b="1" dirty="0"/>
              <a:t> </a:t>
            </a:r>
            <a:r>
              <a:rPr lang="ru-RU" sz="9600" b="1" spc="50" dirty="0">
                <a:ln w="1143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Воинской Славы 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2774"/>
            <a:ext cx="8329642" cy="11620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 Встреча </a:t>
            </a:r>
            <a:r>
              <a:rPr lang="ru-RU" sz="320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с блокадниками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9698" name="Picture 2" descr="C:\Users\Виктор\Desktop\блокад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4355976" y="1556792"/>
            <a:ext cx="4608512" cy="3456384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4176464" cy="4691063"/>
          </a:xfrm>
        </p:spPr>
        <p:txBody>
          <a:bodyPr/>
          <a:lstStyle/>
          <a:p>
            <a:pPr algn="just"/>
            <a:r>
              <a:rPr lang="ru-RU" sz="1800" b="1" dirty="0"/>
              <a:t>8 новосибирцев -  защитников Ленинграда, были удостоены звания Героя Советского Союза.</a:t>
            </a:r>
            <a:endParaRPr lang="ru-RU" sz="1800" dirty="0"/>
          </a:p>
          <a:p>
            <a:pPr algn="just"/>
            <a:r>
              <a:rPr lang="ru-RU" sz="1800" b="1" dirty="0"/>
              <a:t>Трудовому подвигу ленинградцев посвящены пилоны, открытые в Новосибирске 10 сентября 2013 года на аллее блокадников.</a:t>
            </a:r>
            <a:endParaRPr lang="ru-RU" sz="1800" dirty="0"/>
          </a:p>
          <a:p>
            <a:pPr algn="just"/>
            <a:r>
              <a:rPr lang="ru-RU" sz="1800" b="1" dirty="0"/>
              <a:t>Главная задача подрастающего поколения – хранить память о бессмертном подвиге Ленинграда.</a:t>
            </a:r>
            <a:endParaRPr lang="ru-RU" sz="1800" dirty="0"/>
          </a:p>
          <a:p>
            <a:pPr algn="just"/>
            <a:r>
              <a:rPr lang="ru-RU" sz="1800" b="1" dirty="0"/>
              <a:t>    Пока память об этих страшных днях живет в сердцах людей, находит отклик в произведениях искусства, передается из поколения  в поколения потомкам – такого не повторится</a:t>
            </a:r>
            <a:r>
              <a:rPr lang="ru-RU" sz="1800" b="1" dirty="0" smtClean="0"/>
              <a:t>!</a:t>
            </a:r>
            <a:endParaRPr lang="ru-RU" sz="1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mnim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245</Words>
  <Application>Microsoft Office PowerPoint</Application>
  <PresentationFormat>Экран (4:3)</PresentationFormat>
  <Paragraphs>36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</vt:lpstr>
      <vt:lpstr>Monotype Corsiva</vt:lpstr>
      <vt:lpstr>Тема Office</vt:lpstr>
      <vt:lpstr>Pomnim</vt:lpstr>
      <vt:lpstr>Презентация PowerPoint</vt:lpstr>
      <vt:lpstr>Презентация PowerPoint</vt:lpstr>
      <vt:lpstr>Лучшая программа  духовно-нравственного и гражданско-патриотического воспитания молодежи  2014 год </vt:lpstr>
      <vt:lpstr>Презентация PowerPoint</vt:lpstr>
      <vt:lpstr>К 70-летию Победы</vt:lpstr>
      <vt:lpstr>Презентация PowerPoint</vt:lpstr>
      <vt:lpstr> Летопись моей семьи Арина  Чернавина</vt:lpstr>
      <vt:lpstr>Презентация PowerPoint</vt:lpstr>
      <vt:lpstr> Встреча с блокадниками</vt:lpstr>
      <vt:lpstr>Презентация PowerPoint</vt:lpstr>
      <vt:lpstr>Презентация PowerPoint</vt:lpstr>
      <vt:lpstr>Липовая аллея  памяти  сибиряков- героев</vt:lpstr>
      <vt:lpstr>Модуль краеведческий Виртуальные  экскурсии по нашему городу в музее лицея</vt:lpstr>
      <vt:lpstr>Литературная  гостиная в музее лицея</vt:lpstr>
      <vt:lpstr>Встреча с поэтессой  Н.М. Закусиной</vt:lpstr>
      <vt:lpstr>Встреча с детским поэтом Юрием Горустовичем           Детские стихи Горустовича очень добрые и немного смешные. С интересом угадывали ребята запрятанные буквы в «Веселом алфавите», смеялись над «Путаницей», учились писать «чу», «ща», считать до пятидесяти, отгадывали загадки.     Практически каждое стихотворение Юрия Ивановича учит быть добрым, вежливым, внимательным и аккуратным.     Ребята пригласили поэта на новую встречу с новыми стихами. </vt:lpstr>
      <vt:lpstr>Творческая мастерская под руководством В.В. Шамова</vt:lpstr>
      <vt:lpstr>Творческая мастерская под руководством В.В. Шамова</vt:lpstr>
      <vt:lpstr>Публикации учащихся в журнале «Лицеист» </vt:lpstr>
      <vt:lpstr>Народный календарь в Лицее № 113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</dc:creator>
  <cp:lastModifiedBy>пользователь</cp:lastModifiedBy>
  <cp:revision>58</cp:revision>
  <dcterms:created xsi:type="dcterms:W3CDTF">2014-09-15T04:12:19Z</dcterms:created>
  <dcterms:modified xsi:type="dcterms:W3CDTF">2015-02-05T04:24:14Z</dcterms:modified>
</cp:coreProperties>
</file>