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74" r:id="rId2"/>
    <p:sldId id="256" r:id="rId3"/>
    <p:sldId id="257" r:id="rId4"/>
    <p:sldId id="293" r:id="rId5"/>
    <p:sldId id="307" r:id="rId6"/>
    <p:sldId id="308" r:id="rId7"/>
    <p:sldId id="309" r:id="rId8"/>
    <p:sldId id="304" r:id="rId9"/>
    <p:sldId id="310" r:id="rId10"/>
    <p:sldId id="302" r:id="rId11"/>
    <p:sldId id="275" r:id="rId12"/>
    <p:sldId id="295" r:id="rId13"/>
    <p:sldId id="258" r:id="rId14"/>
    <p:sldId id="354" r:id="rId15"/>
    <p:sldId id="313" r:id="rId16"/>
    <p:sldId id="314" r:id="rId17"/>
    <p:sldId id="315" r:id="rId18"/>
    <p:sldId id="348" r:id="rId19"/>
    <p:sldId id="349" r:id="rId20"/>
    <p:sldId id="350" r:id="rId21"/>
    <p:sldId id="355" r:id="rId22"/>
    <p:sldId id="356" r:id="rId23"/>
    <p:sldId id="300" r:id="rId24"/>
    <p:sldId id="265" r:id="rId25"/>
    <p:sldId id="360" r:id="rId26"/>
    <p:sldId id="361" r:id="rId27"/>
    <p:sldId id="362" r:id="rId28"/>
    <p:sldId id="363" r:id="rId29"/>
    <p:sldId id="299" r:id="rId30"/>
    <p:sldId id="316" r:id="rId31"/>
    <p:sldId id="267" r:id="rId32"/>
    <p:sldId id="269" r:id="rId33"/>
    <p:sldId id="260" r:id="rId34"/>
    <p:sldId id="305" r:id="rId35"/>
    <p:sldId id="351" r:id="rId36"/>
    <p:sldId id="352" r:id="rId37"/>
    <p:sldId id="306" r:id="rId38"/>
    <p:sldId id="264" r:id="rId39"/>
    <p:sldId id="296" r:id="rId40"/>
    <p:sldId id="270" r:id="rId41"/>
    <p:sldId id="358" r:id="rId42"/>
    <p:sldId id="317" r:id="rId43"/>
    <p:sldId id="346" r:id="rId44"/>
    <p:sldId id="347" r:id="rId45"/>
    <p:sldId id="277" r:id="rId4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45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6C3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709" autoAdjust="0"/>
  </p:normalViewPr>
  <p:slideViewPr>
    <p:cSldViewPr>
      <p:cViewPr varScale="1">
        <p:scale>
          <a:sx n="95" d="100"/>
          <a:sy n="95" d="100"/>
        </p:scale>
        <p:origin x="-36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D2A0D7-ACF2-4A2B-A469-5C7F98077D46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ADB21E-3F79-405F-91A1-63595F162A31}">
      <dgm:prSet phldrT="[Текст]" custT="1"/>
      <dgm:spPr/>
      <dgm:t>
        <a:bodyPr/>
        <a:lstStyle/>
        <a:p>
          <a:r>
            <a:rPr lang="ru-RU" sz="1800" dirty="0" smtClean="0"/>
            <a:t>Музейный комплекс «Юный следопыт»</a:t>
          </a:r>
          <a:endParaRPr lang="ru-RU" sz="1800" dirty="0"/>
        </a:p>
      </dgm:t>
    </dgm:pt>
    <dgm:pt modelId="{BE93D737-0C0C-40EC-B706-F84C4C218A3F}" type="parTrans" cxnId="{5C842501-9652-418E-AD5B-4C14B5557B73}">
      <dgm:prSet/>
      <dgm:spPr/>
      <dgm:t>
        <a:bodyPr/>
        <a:lstStyle/>
        <a:p>
          <a:endParaRPr lang="ru-RU"/>
        </a:p>
      </dgm:t>
    </dgm:pt>
    <dgm:pt modelId="{6EFBD6B9-5F28-4F28-B976-8B7FDB6BE3F9}" type="sibTrans" cxnId="{5C842501-9652-418E-AD5B-4C14B5557B73}">
      <dgm:prSet/>
      <dgm:spPr/>
      <dgm:t>
        <a:bodyPr/>
        <a:lstStyle/>
        <a:p>
          <a:endParaRPr lang="ru-RU"/>
        </a:p>
      </dgm:t>
    </dgm:pt>
    <dgm:pt modelId="{D06F36BE-65BB-4620-848F-255D2C5CD71E}">
      <dgm:prSet phldrT="[Текст]" custT="1"/>
      <dgm:spPr/>
      <dgm:t>
        <a:bodyPr/>
        <a:lstStyle/>
        <a:p>
          <a:r>
            <a:rPr lang="ru-RU" sz="1400" dirty="0" smtClean="0"/>
            <a:t>Мини - музейная экспозиция </a:t>
          </a:r>
        </a:p>
        <a:p>
          <a:r>
            <a:rPr lang="ru-RU" sz="1400" dirty="0" smtClean="0"/>
            <a:t>«История музыкальных инструментов»</a:t>
          </a:r>
          <a:endParaRPr lang="ru-RU" sz="1400" dirty="0"/>
        </a:p>
      </dgm:t>
    </dgm:pt>
    <dgm:pt modelId="{AD9B42F0-2C5E-48E6-A3D6-55E0B884C150}" type="parTrans" cxnId="{F6FE7578-541B-48B8-A25B-1653FFA82EB8}">
      <dgm:prSet/>
      <dgm:spPr/>
      <dgm:t>
        <a:bodyPr/>
        <a:lstStyle/>
        <a:p>
          <a:endParaRPr lang="ru-RU"/>
        </a:p>
      </dgm:t>
    </dgm:pt>
    <dgm:pt modelId="{0A582249-4DE3-4E26-95CA-0FF293634AF4}" type="sibTrans" cxnId="{F6FE7578-541B-48B8-A25B-1653FFA82EB8}">
      <dgm:prSet/>
      <dgm:spPr/>
      <dgm:t>
        <a:bodyPr/>
        <a:lstStyle/>
        <a:p>
          <a:endParaRPr lang="ru-RU"/>
        </a:p>
      </dgm:t>
    </dgm:pt>
    <dgm:pt modelId="{92BD67AB-1808-4902-AB0B-EF86C9C2778B}">
      <dgm:prSet phldrT="[Текст]" custT="1"/>
      <dgm:spPr/>
      <dgm:t>
        <a:bodyPr/>
        <a:lstStyle/>
        <a:p>
          <a:r>
            <a:rPr lang="ru-RU" sz="1400" dirty="0" smtClean="0"/>
            <a:t>Мини – музейная экспозиция </a:t>
          </a:r>
        </a:p>
        <a:p>
          <a:r>
            <a:rPr lang="ru-RU" sz="1400" dirty="0" smtClean="0"/>
            <a:t>«Улицы Затулинского жилмассива»</a:t>
          </a:r>
          <a:endParaRPr lang="ru-RU" sz="1400" dirty="0"/>
        </a:p>
      </dgm:t>
    </dgm:pt>
    <dgm:pt modelId="{92B493B0-E835-49A0-AD1E-5C86A5079CBB}" type="parTrans" cxnId="{6A1DF5E2-3AD6-468B-B346-BD7302E95A71}">
      <dgm:prSet/>
      <dgm:spPr/>
      <dgm:t>
        <a:bodyPr/>
        <a:lstStyle/>
        <a:p>
          <a:endParaRPr lang="ru-RU"/>
        </a:p>
      </dgm:t>
    </dgm:pt>
    <dgm:pt modelId="{F5543662-8CC3-4BD4-926C-3520E27D3CEB}" type="sibTrans" cxnId="{6A1DF5E2-3AD6-468B-B346-BD7302E95A71}">
      <dgm:prSet/>
      <dgm:spPr/>
      <dgm:t>
        <a:bodyPr/>
        <a:lstStyle/>
        <a:p>
          <a:endParaRPr lang="ru-RU"/>
        </a:p>
      </dgm:t>
    </dgm:pt>
    <dgm:pt modelId="{6DBAF82F-A3B6-4E0A-BD99-BB49D0DDD79E}">
      <dgm:prSet phldrT="[Текст]" custT="1"/>
      <dgm:spPr/>
      <dgm:t>
        <a:bodyPr/>
        <a:lstStyle/>
        <a:p>
          <a:r>
            <a:rPr lang="ru-RU" sz="1400" dirty="0" smtClean="0"/>
            <a:t>Мини – музейная экспозиция </a:t>
          </a:r>
        </a:p>
        <a:p>
          <a:r>
            <a:rPr lang="ru-RU" sz="1400" dirty="0" smtClean="0"/>
            <a:t>«Олимпийской славы города Новосибирска»</a:t>
          </a:r>
          <a:endParaRPr lang="ru-RU" sz="1400" dirty="0"/>
        </a:p>
      </dgm:t>
    </dgm:pt>
    <dgm:pt modelId="{22207CD2-BFB5-4FEF-BFEB-DAFF39E0D53E}" type="parTrans" cxnId="{CB266958-F54B-4CFF-BC8D-52E1ED9412FD}">
      <dgm:prSet/>
      <dgm:spPr/>
      <dgm:t>
        <a:bodyPr/>
        <a:lstStyle/>
        <a:p>
          <a:endParaRPr lang="ru-RU"/>
        </a:p>
      </dgm:t>
    </dgm:pt>
    <dgm:pt modelId="{98474419-D0BE-4A12-AB73-6394AB858D44}" type="sibTrans" cxnId="{CB266958-F54B-4CFF-BC8D-52E1ED9412FD}">
      <dgm:prSet/>
      <dgm:spPr/>
      <dgm:t>
        <a:bodyPr/>
        <a:lstStyle/>
        <a:p>
          <a:endParaRPr lang="ru-RU"/>
        </a:p>
      </dgm:t>
    </dgm:pt>
    <dgm:pt modelId="{A9C375C3-1A14-4F9E-8F27-C85528763419}">
      <dgm:prSet phldrT="[Текст]" custT="1"/>
      <dgm:spPr/>
      <dgm:t>
        <a:bodyPr/>
        <a:lstStyle/>
        <a:p>
          <a:r>
            <a:rPr lang="ru-RU" sz="1400" dirty="0" smtClean="0"/>
            <a:t>Мини – музейная экспозиция  декоративно-прикладное творчество</a:t>
          </a:r>
          <a:endParaRPr lang="ru-RU" sz="1400" dirty="0"/>
        </a:p>
      </dgm:t>
    </dgm:pt>
    <dgm:pt modelId="{EE7E86AD-7C15-4DFE-86B3-3EC99A699F61}" type="parTrans" cxnId="{397205FC-4872-4711-87D1-922A5B7A6C51}">
      <dgm:prSet/>
      <dgm:spPr/>
      <dgm:t>
        <a:bodyPr/>
        <a:lstStyle/>
        <a:p>
          <a:endParaRPr lang="ru-RU"/>
        </a:p>
      </dgm:t>
    </dgm:pt>
    <dgm:pt modelId="{7E640CE4-244D-43C1-94AB-B9ABB142055D}" type="sibTrans" cxnId="{397205FC-4872-4711-87D1-922A5B7A6C51}">
      <dgm:prSet/>
      <dgm:spPr/>
      <dgm:t>
        <a:bodyPr/>
        <a:lstStyle/>
        <a:p>
          <a:endParaRPr lang="ru-RU"/>
        </a:p>
      </dgm:t>
    </dgm:pt>
    <dgm:pt modelId="{8332A9AD-0E54-45B7-8FA3-4516E31555DF}">
      <dgm:prSet phldrT="[Текст]" custT="1"/>
      <dgm:spPr/>
      <dgm:t>
        <a:bodyPr/>
        <a:lstStyle/>
        <a:p>
          <a:r>
            <a:rPr lang="ru-RU" sz="1400" dirty="0" smtClean="0"/>
            <a:t>Мини – музейная экспозиция по ОБЖ «Осторожности»</a:t>
          </a:r>
        </a:p>
      </dgm:t>
    </dgm:pt>
    <dgm:pt modelId="{C7ACDBEC-ACF6-421A-8052-CA7D57A0E0D0}" type="parTrans" cxnId="{8B70B117-B263-4FF4-8DD2-3F3DFF49E94F}">
      <dgm:prSet/>
      <dgm:spPr/>
      <dgm:t>
        <a:bodyPr/>
        <a:lstStyle/>
        <a:p>
          <a:endParaRPr lang="ru-RU"/>
        </a:p>
      </dgm:t>
    </dgm:pt>
    <dgm:pt modelId="{EA2E3E62-2CB3-471E-936C-AA5E55A4FD5E}" type="sibTrans" cxnId="{8B70B117-B263-4FF4-8DD2-3F3DFF49E94F}">
      <dgm:prSet/>
      <dgm:spPr/>
      <dgm:t>
        <a:bodyPr/>
        <a:lstStyle/>
        <a:p>
          <a:endParaRPr lang="ru-RU"/>
        </a:p>
      </dgm:t>
    </dgm:pt>
    <dgm:pt modelId="{CFDFFED7-5975-4AD8-9A48-1C89BC6B17D8}">
      <dgm:prSet phldrT="[Текст]" custT="1"/>
      <dgm:spPr/>
      <dgm:t>
        <a:bodyPr/>
        <a:lstStyle/>
        <a:p>
          <a:r>
            <a:rPr lang="ru-RU" sz="1400" dirty="0" smtClean="0"/>
            <a:t>Мини – музейная экспозиция </a:t>
          </a:r>
        </a:p>
        <a:p>
          <a:r>
            <a:rPr lang="ru-RU" sz="1400" dirty="0" smtClean="0"/>
            <a:t> «Права ребенка»</a:t>
          </a:r>
        </a:p>
      </dgm:t>
    </dgm:pt>
    <dgm:pt modelId="{71945A33-091B-4177-845B-AA972575AC61}" type="parTrans" cxnId="{155B365F-DE08-46C3-A52C-1E275A518FEC}">
      <dgm:prSet/>
      <dgm:spPr/>
    </dgm:pt>
    <dgm:pt modelId="{6E9DE548-DFAB-412B-91FB-42A84D884D5F}" type="sibTrans" cxnId="{155B365F-DE08-46C3-A52C-1E275A518FEC}">
      <dgm:prSet/>
      <dgm:spPr/>
    </dgm:pt>
    <dgm:pt modelId="{89127A76-467C-46BC-8954-634EA4E8B421}" type="pres">
      <dgm:prSet presAssocID="{5CD2A0D7-ACF2-4A2B-A469-5C7F98077D4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3B4611-1929-47A6-8979-37239E8DCF96}" type="pres">
      <dgm:prSet presAssocID="{16ADB21E-3F79-405F-91A1-63595F162A31}" presName="centerShape" presStyleLbl="node0" presStyleIdx="0" presStyleCnt="1" custScaleX="170425"/>
      <dgm:spPr/>
      <dgm:t>
        <a:bodyPr/>
        <a:lstStyle/>
        <a:p>
          <a:endParaRPr lang="ru-RU"/>
        </a:p>
      </dgm:t>
    </dgm:pt>
    <dgm:pt modelId="{CB89DEC1-719E-4C67-BF3E-824E31B8FB47}" type="pres">
      <dgm:prSet presAssocID="{D06F36BE-65BB-4620-848F-255D2C5CD71E}" presName="node" presStyleLbl="node1" presStyleIdx="0" presStyleCnt="6" custScaleX="223124" custRadScaleRad="94559" custRadScaleInc="-10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85D97-EB00-4952-8893-79F24BCAB30C}" type="pres">
      <dgm:prSet presAssocID="{D06F36BE-65BB-4620-848F-255D2C5CD71E}" presName="dummy" presStyleCnt="0"/>
      <dgm:spPr/>
    </dgm:pt>
    <dgm:pt modelId="{F2589B58-6431-4430-A1EF-68CAB0703321}" type="pres">
      <dgm:prSet presAssocID="{0A582249-4DE3-4E26-95CA-0FF293634AF4}" presName="sibTrans" presStyleLbl="sibTrans2D1" presStyleIdx="0" presStyleCnt="6"/>
      <dgm:spPr/>
      <dgm:t>
        <a:bodyPr/>
        <a:lstStyle/>
        <a:p>
          <a:endParaRPr lang="ru-RU"/>
        </a:p>
      </dgm:t>
    </dgm:pt>
    <dgm:pt modelId="{82177F54-A555-4461-952A-F84DA99C8189}" type="pres">
      <dgm:prSet presAssocID="{92BD67AB-1808-4902-AB0B-EF86C9C2778B}" presName="node" presStyleLbl="node1" presStyleIdx="1" presStyleCnt="6" custScaleX="226284" custRadScaleRad="145506" custRadScaleInc="65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353CE-D2B3-4EE2-8C16-91D5F620D1A6}" type="pres">
      <dgm:prSet presAssocID="{92BD67AB-1808-4902-AB0B-EF86C9C2778B}" presName="dummy" presStyleCnt="0"/>
      <dgm:spPr/>
    </dgm:pt>
    <dgm:pt modelId="{B0C24BDB-4559-41BA-AAD2-952D5319BBE3}" type="pres">
      <dgm:prSet presAssocID="{F5543662-8CC3-4BD4-926C-3520E27D3CEB}" presName="sibTrans" presStyleLbl="sibTrans2D1" presStyleIdx="1" presStyleCnt="6"/>
      <dgm:spPr/>
      <dgm:t>
        <a:bodyPr/>
        <a:lstStyle/>
        <a:p>
          <a:endParaRPr lang="ru-RU"/>
        </a:p>
      </dgm:t>
    </dgm:pt>
    <dgm:pt modelId="{C0137246-5D02-44A4-82BF-75C89D45E886}" type="pres">
      <dgm:prSet presAssocID="{6DBAF82F-A3B6-4E0A-BD99-BB49D0DDD79E}" presName="node" presStyleLbl="node1" presStyleIdx="2" presStyleCnt="6" custScaleX="221206" custRadScaleRad="151498" custRadScaleInc="-42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45520-A0F3-4E4A-9D1E-F8A91AB0A79C}" type="pres">
      <dgm:prSet presAssocID="{6DBAF82F-A3B6-4E0A-BD99-BB49D0DDD79E}" presName="dummy" presStyleCnt="0"/>
      <dgm:spPr/>
    </dgm:pt>
    <dgm:pt modelId="{9F7B4276-AC16-4A4A-B6E5-4992867935F4}" type="pres">
      <dgm:prSet presAssocID="{98474419-D0BE-4A12-AB73-6394AB858D44}" presName="sibTrans" presStyleLbl="sibTrans2D1" presStyleIdx="2" presStyleCnt="6"/>
      <dgm:spPr/>
      <dgm:t>
        <a:bodyPr/>
        <a:lstStyle/>
        <a:p>
          <a:endParaRPr lang="ru-RU"/>
        </a:p>
      </dgm:t>
    </dgm:pt>
    <dgm:pt modelId="{2F50DF2B-810C-4253-8755-14B8E663AA53}" type="pres">
      <dgm:prSet presAssocID="{A9C375C3-1A14-4F9E-8F27-C85528763419}" presName="node" presStyleLbl="node1" presStyleIdx="3" presStyleCnt="6" custScaleX="236794" custScaleY="95477" custRadScaleRad="103221" custRadScaleInc="24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88D09-3D91-4647-A174-2599D96C6C39}" type="pres">
      <dgm:prSet presAssocID="{A9C375C3-1A14-4F9E-8F27-C85528763419}" presName="dummy" presStyleCnt="0"/>
      <dgm:spPr/>
    </dgm:pt>
    <dgm:pt modelId="{D5402EE4-365F-4F50-AEF2-A7FBBCBF9609}" type="pres">
      <dgm:prSet presAssocID="{7E640CE4-244D-43C1-94AB-B9ABB142055D}" presName="sibTrans" presStyleLbl="sibTrans2D1" presStyleIdx="3" presStyleCnt="6"/>
      <dgm:spPr/>
      <dgm:t>
        <a:bodyPr/>
        <a:lstStyle/>
        <a:p>
          <a:endParaRPr lang="ru-RU"/>
        </a:p>
      </dgm:t>
    </dgm:pt>
    <dgm:pt modelId="{CA876CB3-13ED-47C6-898B-35619368DC07}" type="pres">
      <dgm:prSet presAssocID="{8332A9AD-0E54-45B7-8FA3-4516E31555DF}" presName="node" presStyleLbl="node1" presStyleIdx="4" presStyleCnt="6" custScaleX="207301" custScaleY="111280" custRadScaleRad="149002" custRadScaleInc="45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248F5-4334-48CE-9A0B-AEE8892BC129}" type="pres">
      <dgm:prSet presAssocID="{8332A9AD-0E54-45B7-8FA3-4516E31555DF}" presName="dummy" presStyleCnt="0"/>
      <dgm:spPr/>
    </dgm:pt>
    <dgm:pt modelId="{F8BE4486-FEBE-4301-917C-08372CC82647}" type="pres">
      <dgm:prSet presAssocID="{EA2E3E62-2CB3-471E-936C-AA5E55A4FD5E}" presName="sibTrans" presStyleLbl="sibTrans2D1" presStyleIdx="4" presStyleCnt="6"/>
      <dgm:spPr/>
      <dgm:t>
        <a:bodyPr/>
        <a:lstStyle/>
        <a:p>
          <a:endParaRPr lang="ru-RU"/>
        </a:p>
      </dgm:t>
    </dgm:pt>
    <dgm:pt modelId="{764EAF12-6113-4D22-A66D-B10EE3B1B57F}" type="pres">
      <dgm:prSet presAssocID="{CFDFFED7-5975-4AD8-9A48-1C89BC6B17D8}" presName="node" presStyleLbl="node1" presStyleIdx="5" presStyleCnt="6" custScaleX="171032" custRadScaleRad="143076" custRadScaleInc="-50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A9F64-5D8F-4D59-B944-091935E8309F}" type="pres">
      <dgm:prSet presAssocID="{CFDFFED7-5975-4AD8-9A48-1C89BC6B17D8}" presName="dummy" presStyleCnt="0"/>
      <dgm:spPr/>
    </dgm:pt>
    <dgm:pt modelId="{CA2ADED8-CF4B-490B-BB88-EFE105BCE1D8}" type="pres">
      <dgm:prSet presAssocID="{6E9DE548-DFAB-412B-91FB-42A84D884D5F}" presName="sibTrans" presStyleLbl="sibTrans2D1" presStyleIdx="5" presStyleCnt="6"/>
      <dgm:spPr/>
    </dgm:pt>
  </dgm:ptLst>
  <dgm:cxnLst>
    <dgm:cxn modelId="{849AB70B-01BD-44D8-B817-F9ED0FA232F3}" type="presOf" srcId="{EA2E3E62-2CB3-471E-936C-AA5E55A4FD5E}" destId="{F8BE4486-FEBE-4301-917C-08372CC82647}" srcOrd="0" destOrd="0" presId="urn:microsoft.com/office/officeart/2005/8/layout/radial6"/>
    <dgm:cxn modelId="{CE3C63D4-B4CC-413B-BCD1-813DDC401D67}" type="presOf" srcId="{0A582249-4DE3-4E26-95CA-0FF293634AF4}" destId="{F2589B58-6431-4430-A1EF-68CAB0703321}" srcOrd="0" destOrd="0" presId="urn:microsoft.com/office/officeart/2005/8/layout/radial6"/>
    <dgm:cxn modelId="{8B70B117-B263-4FF4-8DD2-3F3DFF49E94F}" srcId="{16ADB21E-3F79-405F-91A1-63595F162A31}" destId="{8332A9AD-0E54-45B7-8FA3-4516E31555DF}" srcOrd="4" destOrd="0" parTransId="{C7ACDBEC-ACF6-421A-8052-CA7D57A0E0D0}" sibTransId="{EA2E3E62-2CB3-471E-936C-AA5E55A4FD5E}"/>
    <dgm:cxn modelId="{8ABA5DCE-512A-4DA5-A067-557F588CF967}" type="presOf" srcId="{8332A9AD-0E54-45B7-8FA3-4516E31555DF}" destId="{CA876CB3-13ED-47C6-898B-35619368DC07}" srcOrd="0" destOrd="0" presId="urn:microsoft.com/office/officeart/2005/8/layout/radial6"/>
    <dgm:cxn modelId="{8A53860C-50F6-4E7E-8D17-6115D82039A0}" type="presOf" srcId="{5CD2A0D7-ACF2-4A2B-A469-5C7F98077D46}" destId="{89127A76-467C-46BC-8954-634EA4E8B421}" srcOrd="0" destOrd="0" presId="urn:microsoft.com/office/officeart/2005/8/layout/radial6"/>
    <dgm:cxn modelId="{1F528050-44B8-41A5-A109-583489136B1C}" type="presOf" srcId="{6DBAF82F-A3B6-4E0A-BD99-BB49D0DDD79E}" destId="{C0137246-5D02-44A4-82BF-75C89D45E886}" srcOrd="0" destOrd="0" presId="urn:microsoft.com/office/officeart/2005/8/layout/radial6"/>
    <dgm:cxn modelId="{88371C34-2F86-48A8-9956-E101CC275BAD}" type="presOf" srcId="{92BD67AB-1808-4902-AB0B-EF86C9C2778B}" destId="{82177F54-A555-4461-952A-F84DA99C8189}" srcOrd="0" destOrd="0" presId="urn:microsoft.com/office/officeart/2005/8/layout/radial6"/>
    <dgm:cxn modelId="{8F23A926-75B8-4A1D-A052-698A507346B9}" type="presOf" srcId="{D06F36BE-65BB-4620-848F-255D2C5CD71E}" destId="{CB89DEC1-719E-4C67-BF3E-824E31B8FB47}" srcOrd="0" destOrd="0" presId="urn:microsoft.com/office/officeart/2005/8/layout/radial6"/>
    <dgm:cxn modelId="{66F830A3-FCF6-4CD0-BF14-78AF2970BDF2}" type="presOf" srcId="{CFDFFED7-5975-4AD8-9A48-1C89BC6B17D8}" destId="{764EAF12-6113-4D22-A66D-B10EE3B1B57F}" srcOrd="0" destOrd="0" presId="urn:microsoft.com/office/officeart/2005/8/layout/radial6"/>
    <dgm:cxn modelId="{6A1DF5E2-3AD6-468B-B346-BD7302E95A71}" srcId="{16ADB21E-3F79-405F-91A1-63595F162A31}" destId="{92BD67AB-1808-4902-AB0B-EF86C9C2778B}" srcOrd="1" destOrd="0" parTransId="{92B493B0-E835-49A0-AD1E-5C86A5079CBB}" sibTransId="{F5543662-8CC3-4BD4-926C-3520E27D3CEB}"/>
    <dgm:cxn modelId="{5CCF657B-2404-40D9-9CB8-6313CBDED663}" type="presOf" srcId="{16ADB21E-3F79-405F-91A1-63595F162A31}" destId="{BF3B4611-1929-47A6-8979-37239E8DCF96}" srcOrd="0" destOrd="0" presId="urn:microsoft.com/office/officeart/2005/8/layout/radial6"/>
    <dgm:cxn modelId="{A3C2BB7E-50E5-4DD6-9CDE-598FDD0EDC47}" type="presOf" srcId="{6E9DE548-DFAB-412B-91FB-42A84D884D5F}" destId="{CA2ADED8-CF4B-490B-BB88-EFE105BCE1D8}" srcOrd="0" destOrd="0" presId="urn:microsoft.com/office/officeart/2005/8/layout/radial6"/>
    <dgm:cxn modelId="{155B365F-DE08-46C3-A52C-1E275A518FEC}" srcId="{16ADB21E-3F79-405F-91A1-63595F162A31}" destId="{CFDFFED7-5975-4AD8-9A48-1C89BC6B17D8}" srcOrd="5" destOrd="0" parTransId="{71945A33-091B-4177-845B-AA972575AC61}" sibTransId="{6E9DE548-DFAB-412B-91FB-42A84D884D5F}"/>
    <dgm:cxn modelId="{397205FC-4872-4711-87D1-922A5B7A6C51}" srcId="{16ADB21E-3F79-405F-91A1-63595F162A31}" destId="{A9C375C3-1A14-4F9E-8F27-C85528763419}" srcOrd="3" destOrd="0" parTransId="{EE7E86AD-7C15-4DFE-86B3-3EC99A699F61}" sibTransId="{7E640CE4-244D-43C1-94AB-B9ABB142055D}"/>
    <dgm:cxn modelId="{CB266958-F54B-4CFF-BC8D-52E1ED9412FD}" srcId="{16ADB21E-3F79-405F-91A1-63595F162A31}" destId="{6DBAF82F-A3B6-4E0A-BD99-BB49D0DDD79E}" srcOrd="2" destOrd="0" parTransId="{22207CD2-BFB5-4FEF-BFEB-DAFF39E0D53E}" sibTransId="{98474419-D0BE-4A12-AB73-6394AB858D44}"/>
    <dgm:cxn modelId="{23956CB2-CDAA-4EED-AAC8-FC0C0B3F956C}" type="presOf" srcId="{7E640CE4-244D-43C1-94AB-B9ABB142055D}" destId="{D5402EE4-365F-4F50-AEF2-A7FBBCBF9609}" srcOrd="0" destOrd="0" presId="urn:microsoft.com/office/officeart/2005/8/layout/radial6"/>
    <dgm:cxn modelId="{7DBEF217-5EA0-439F-B069-4B7DACCE8D0E}" type="presOf" srcId="{A9C375C3-1A14-4F9E-8F27-C85528763419}" destId="{2F50DF2B-810C-4253-8755-14B8E663AA53}" srcOrd="0" destOrd="0" presId="urn:microsoft.com/office/officeart/2005/8/layout/radial6"/>
    <dgm:cxn modelId="{41A3ACA2-6F2C-4674-A1D1-1FB6F192E5F5}" type="presOf" srcId="{98474419-D0BE-4A12-AB73-6394AB858D44}" destId="{9F7B4276-AC16-4A4A-B6E5-4992867935F4}" srcOrd="0" destOrd="0" presId="urn:microsoft.com/office/officeart/2005/8/layout/radial6"/>
    <dgm:cxn modelId="{5C842501-9652-418E-AD5B-4C14B5557B73}" srcId="{5CD2A0D7-ACF2-4A2B-A469-5C7F98077D46}" destId="{16ADB21E-3F79-405F-91A1-63595F162A31}" srcOrd="0" destOrd="0" parTransId="{BE93D737-0C0C-40EC-B706-F84C4C218A3F}" sibTransId="{6EFBD6B9-5F28-4F28-B976-8B7FDB6BE3F9}"/>
    <dgm:cxn modelId="{A7C8F867-DE7C-4F7E-B188-5D45F36EC518}" type="presOf" srcId="{F5543662-8CC3-4BD4-926C-3520E27D3CEB}" destId="{B0C24BDB-4559-41BA-AAD2-952D5319BBE3}" srcOrd="0" destOrd="0" presId="urn:microsoft.com/office/officeart/2005/8/layout/radial6"/>
    <dgm:cxn modelId="{F6FE7578-541B-48B8-A25B-1653FFA82EB8}" srcId="{16ADB21E-3F79-405F-91A1-63595F162A31}" destId="{D06F36BE-65BB-4620-848F-255D2C5CD71E}" srcOrd="0" destOrd="0" parTransId="{AD9B42F0-2C5E-48E6-A3D6-55E0B884C150}" sibTransId="{0A582249-4DE3-4E26-95CA-0FF293634AF4}"/>
    <dgm:cxn modelId="{6159A45B-2FF4-4662-99E6-00E8573545DE}" type="presParOf" srcId="{89127A76-467C-46BC-8954-634EA4E8B421}" destId="{BF3B4611-1929-47A6-8979-37239E8DCF96}" srcOrd="0" destOrd="0" presId="urn:microsoft.com/office/officeart/2005/8/layout/radial6"/>
    <dgm:cxn modelId="{D1DB2F41-706E-4F09-AC70-BA680A9855C2}" type="presParOf" srcId="{89127A76-467C-46BC-8954-634EA4E8B421}" destId="{CB89DEC1-719E-4C67-BF3E-824E31B8FB47}" srcOrd="1" destOrd="0" presId="urn:microsoft.com/office/officeart/2005/8/layout/radial6"/>
    <dgm:cxn modelId="{78FCC759-AE03-4118-9CC7-BA9474451813}" type="presParOf" srcId="{89127A76-467C-46BC-8954-634EA4E8B421}" destId="{87385D97-EB00-4952-8893-79F24BCAB30C}" srcOrd="2" destOrd="0" presId="urn:microsoft.com/office/officeart/2005/8/layout/radial6"/>
    <dgm:cxn modelId="{F5C8015D-2432-4966-A0FA-6C71FB9A10BC}" type="presParOf" srcId="{89127A76-467C-46BC-8954-634EA4E8B421}" destId="{F2589B58-6431-4430-A1EF-68CAB0703321}" srcOrd="3" destOrd="0" presId="urn:microsoft.com/office/officeart/2005/8/layout/radial6"/>
    <dgm:cxn modelId="{531BB5CD-6E87-492D-AFE6-34064672889E}" type="presParOf" srcId="{89127A76-467C-46BC-8954-634EA4E8B421}" destId="{82177F54-A555-4461-952A-F84DA99C8189}" srcOrd="4" destOrd="0" presId="urn:microsoft.com/office/officeart/2005/8/layout/radial6"/>
    <dgm:cxn modelId="{5F11D76D-52DF-46AE-AF96-68EA7760E5A4}" type="presParOf" srcId="{89127A76-467C-46BC-8954-634EA4E8B421}" destId="{D7A353CE-D2B3-4EE2-8C16-91D5F620D1A6}" srcOrd="5" destOrd="0" presId="urn:microsoft.com/office/officeart/2005/8/layout/radial6"/>
    <dgm:cxn modelId="{F51E379F-3B34-4A07-ADDA-E5FAF3A2372D}" type="presParOf" srcId="{89127A76-467C-46BC-8954-634EA4E8B421}" destId="{B0C24BDB-4559-41BA-AAD2-952D5319BBE3}" srcOrd="6" destOrd="0" presId="urn:microsoft.com/office/officeart/2005/8/layout/radial6"/>
    <dgm:cxn modelId="{580D9C84-7988-4646-B23C-10E09931934E}" type="presParOf" srcId="{89127A76-467C-46BC-8954-634EA4E8B421}" destId="{C0137246-5D02-44A4-82BF-75C89D45E886}" srcOrd="7" destOrd="0" presId="urn:microsoft.com/office/officeart/2005/8/layout/radial6"/>
    <dgm:cxn modelId="{3D1826DA-7EFE-4529-8B9E-D06708D06F6F}" type="presParOf" srcId="{89127A76-467C-46BC-8954-634EA4E8B421}" destId="{9E445520-A0F3-4E4A-9D1E-F8A91AB0A79C}" srcOrd="8" destOrd="0" presId="urn:microsoft.com/office/officeart/2005/8/layout/radial6"/>
    <dgm:cxn modelId="{57376CC3-6A10-47BE-9950-972C32D4F63D}" type="presParOf" srcId="{89127A76-467C-46BC-8954-634EA4E8B421}" destId="{9F7B4276-AC16-4A4A-B6E5-4992867935F4}" srcOrd="9" destOrd="0" presId="urn:microsoft.com/office/officeart/2005/8/layout/radial6"/>
    <dgm:cxn modelId="{F7231F32-0FCA-4E9D-AC26-4A1AFA31E9D5}" type="presParOf" srcId="{89127A76-467C-46BC-8954-634EA4E8B421}" destId="{2F50DF2B-810C-4253-8755-14B8E663AA53}" srcOrd="10" destOrd="0" presId="urn:microsoft.com/office/officeart/2005/8/layout/radial6"/>
    <dgm:cxn modelId="{1387EB4E-1B26-4A89-B286-B24F4C9A08CB}" type="presParOf" srcId="{89127A76-467C-46BC-8954-634EA4E8B421}" destId="{B2188D09-3D91-4647-A174-2599D96C6C39}" srcOrd="11" destOrd="0" presId="urn:microsoft.com/office/officeart/2005/8/layout/radial6"/>
    <dgm:cxn modelId="{182D34B2-6077-4A9F-A028-D792A9BCF11A}" type="presParOf" srcId="{89127A76-467C-46BC-8954-634EA4E8B421}" destId="{D5402EE4-365F-4F50-AEF2-A7FBBCBF9609}" srcOrd="12" destOrd="0" presId="urn:microsoft.com/office/officeart/2005/8/layout/radial6"/>
    <dgm:cxn modelId="{E5CD5DE8-3596-4476-9FD3-695F1F841DCC}" type="presParOf" srcId="{89127A76-467C-46BC-8954-634EA4E8B421}" destId="{CA876CB3-13ED-47C6-898B-35619368DC07}" srcOrd="13" destOrd="0" presId="urn:microsoft.com/office/officeart/2005/8/layout/radial6"/>
    <dgm:cxn modelId="{F1EC0555-740F-4576-A6C4-55C071D823DE}" type="presParOf" srcId="{89127A76-467C-46BC-8954-634EA4E8B421}" destId="{0A3248F5-4334-48CE-9A0B-AEE8892BC129}" srcOrd="14" destOrd="0" presId="urn:microsoft.com/office/officeart/2005/8/layout/radial6"/>
    <dgm:cxn modelId="{BE7160F0-893B-4386-A049-C7A4A225A078}" type="presParOf" srcId="{89127A76-467C-46BC-8954-634EA4E8B421}" destId="{F8BE4486-FEBE-4301-917C-08372CC82647}" srcOrd="15" destOrd="0" presId="urn:microsoft.com/office/officeart/2005/8/layout/radial6"/>
    <dgm:cxn modelId="{65BF9F26-42AB-4929-A2A4-CC5231A1484E}" type="presParOf" srcId="{89127A76-467C-46BC-8954-634EA4E8B421}" destId="{764EAF12-6113-4D22-A66D-B10EE3B1B57F}" srcOrd="16" destOrd="0" presId="urn:microsoft.com/office/officeart/2005/8/layout/radial6"/>
    <dgm:cxn modelId="{ECA76D9A-3B03-4E93-A002-23110CC60384}" type="presParOf" srcId="{89127A76-467C-46BC-8954-634EA4E8B421}" destId="{D75A9F64-5D8F-4D59-B944-091935E8309F}" srcOrd="17" destOrd="0" presId="urn:microsoft.com/office/officeart/2005/8/layout/radial6"/>
    <dgm:cxn modelId="{6BA4A7DD-A0B2-42B5-A3D4-21115053A3A8}" type="presParOf" srcId="{89127A76-467C-46BC-8954-634EA4E8B421}" destId="{CA2ADED8-CF4B-490B-BB88-EFE105BCE1D8}" srcOrd="18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ADED8-CF4B-490B-BB88-EFE105BCE1D8}">
      <dsp:nvSpPr>
        <dsp:cNvPr id="0" name=""/>
        <dsp:cNvSpPr/>
      </dsp:nvSpPr>
      <dsp:spPr>
        <a:xfrm>
          <a:off x="1277212" y="591865"/>
          <a:ext cx="4476273" cy="4476273"/>
        </a:xfrm>
        <a:prstGeom prst="blockArc">
          <a:avLst>
            <a:gd name="adj1" fmla="val 12402241"/>
            <a:gd name="adj2" fmla="val 17680018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E4486-FEBE-4301-917C-08372CC82647}">
      <dsp:nvSpPr>
        <dsp:cNvPr id="0" name=""/>
        <dsp:cNvSpPr/>
      </dsp:nvSpPr>
      <dsp:spPr>
        <a:xfrm>
          <a:off x="1153651" y="806334"/>
          <a:ext cx="4476273" cy="4476273"/>
        </a:xfrm>
        <a:prstGeom prst="blockArc">
          <a:avLst>
            <a:gd name="adj1" fmla="val 9123317"/>
            <a:gd name="adj2" fmla="val 12791441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02EE4-365F-4F50-AEF2-A7FBBCBF9609}">
      <dsp:nvSpPr>
        <dsp:cNvPr id="0" name=""/>
        <dsp:cNvSpPr/>
      </dsp:nvSpPr>
      <dsp:spPr>
        <a:xfrm>
          <a:off x="1188583" y="875084"/>
          <a:ext cx="4476273" cy="4476273"/>
        </a:xfrm>
        <a:prstGeom prst="blockArc">
          <a:avLst>
            <a:gd name="adj1" fmla="val 3970739"/>
            <a:gd name="adj2" fmla="val 9244516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B4276-AC16-4A4A-B6E5-4992867935F4}">
      <dsp:nvSpPr>
        <dsp:cNvPr id="0" name=""/>
        <dsp:cNvSpPr/>
      </dsp:nvSpPr>
      <dsp:spPr>
        <a:xfrm>
          <a:off x="3317524" y="1077930"/>
          <a:ext cx="4476273" cy="4476273"/>
        </a:xfrm>
        <a:prstGeom prst="blockArc">
          <a:avLst>
            <a:gd name="adj1" fmla="val 1307835"/>
            <a:gd name="adj2" fmla="val 7482387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24BDB-4559-41BA-AAD2-952D5319BBE3}">
      <dsp:nvSpPr>
        <dsp:cNvPr id="0" name=""/>
        <dsp:cNvSpPr/>
      </dsp:nvSpPr>
      <dsp:spPr>
        <a:xfrm>
          <a:off x="3424050" y="850410"/>
          <a:ext cx="4476273" cy="4476273"/>
        </a:xfrm>
        <a:prstGeom prst="blockArc">
          <a:avLst>
            <a:gd name="adj1" fmla="val 19782474"/>
            <a:gd name="adj2" fmla="val 1702869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89B58-6431-4430-A1EF-68CAB0703321}">
      <dsp:nvSpPr>
        <dsp:cNvPr id="0" name=""/>
        <dsp:cNvSpPr/>
      </dsp:nvSpPr>
      <dsp:spPr>
        <a:xfrm>
          <a:off x="3262890" y="510360"/>
          <a:ext cx="4476273" cy="4476273"/>
        </a:xfrm>
        <a:prstGeom prst="blockArc">
          <a:avLst>
            <a:gd name="adj1" fmla="val 14437924"/>
            <a:gd name="adj2" fmla="val 20374601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B4611-1929-47A6-8979-37239E8DCF96}">
      <dsp:nvSpPr>
        <dsp:cNvPr id="0" name=""/>
        <dsp:cNvSpPr/>
      </dsp:nvSpPr>
      <dsp:spPr>
        <a:xfrm>
          <a:off x="2791205" y="1903453"/>
          <a:ext cx="3427949" cy="20114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Музейный комплекс «Юный следопыт»</a:t>
          </a:r>
          <a:endParaRPr lang="ru-RU" sz="1800" kern="1200" dirty="0"/>
        </a:p>
      </dsp:txBody>
      <dsp:txXfrm>
        <a:off x="3293217" y="2198017"/>
        <a:ext cx="2423925" cy="1422284"/>
      </dsp:txXfrm>
    </dsp:sp>
    <dsp:sp modelId="{CB89DEC1-719E-4C67-BF3E-824E31B8FB47}">
      <dsp:nvSpPr>
        <dsp:cNvPr id="0" name=""/>
        <dsp:cNvSpPr/>
      </dsp:nvSpPr>
      <dsp:spPr>
        <a:xfrm>
          <a:off x="2857486" y="138165"/>
          <a:ext cx="3141560" cy="14079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Мини - музейная экспозиция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«История музыкальных инструментов»</a:t>
          </a:r>
          <a:endParaRPr lang="ru-RU" sz="1400" kern="1200" dirty="0"/>
        </a:p>
      </dsp:txBody>
      <dsp:txXfrm>
        <a:off x="3317557" y="344360"/>
        <a:ext cx="2221418" cy="995598"/>
      </dsp:txXfrm>
    </dsp:sp>
    <dsp:sp modelId="{82177F54-A555-4461-952A-F84DA99C8189}">
      <dsp:nvSpPr>
        <dsp:cNvPr id="0" name=""/>
        <dsp:cNvSpPr/>
      </dsp:nvSpPr>
      <dsp:spPr>
        <a:xfrm>
          <a:off x="5957947" y="1281184"/>
          <a:ext cx="3186052" cy="14079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Мини – музейная экспозиция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«Улицы Затулинского жилмассива»</a:t>
          </a:r>
          <a:endParaRPr lang="ru-RU" sz="1400" kern="1200" dirty="0"/>
        </a:p>
      </dsp:txBody>
      <dsp:txXfrm>
        <a:off x="6424534" y="1487379"/>
        <a:ext cx="2252878" cy="995598"/>
      </dsp:txXfrm>
    </dsp:sp>
    <dsp:sp modelId="{C0137246-5D02-44A4-82BF-75C89D45E886}">
      <dsp:nvSpPr>
        <dsp:cNvPr id="0" name=""/>
        <dsp:cNvSpPr/>
      </dsp:nvSpPr>
      <dsp:spPr>
        <a:xfrm>
          <a:off x="6029438" y="3424323"/>
          <a:ext cx="3114554" cy="14079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Мини – музейная экспозиция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«Олимпийской славы города Новосибирска»</a:t>
          </a:r>
          <a:endParaRPr lang="ru-RU" sz="1400" kern="1200" dirty="0"/>
        </a:p>
      </dsp:txBody>
      <dsp:txXfrm>
        <a:off x="6485554" y="3630518"/>
        <a:ext cx="2202322" cy="995598"/>
      </dsp:txXfrm>
    </dsp:sp>
    <dsp:sp modelId="{2F50DF2B-810C-4253-8755-14B8E663AA53}">
      <dsp:nvSpPr>
        <dsp:cNvPr id="0" name=""/>
        <dsp:cNvSpPr/>
      </dsp:nvSpPr>
      <dsp:spPr>
        <a:xfrm>
          <a:off x="2643172" y="4442172"/>
          <a:ext cx="3334032" cy="13443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Мини – музейная экспозиция  декоративно-прикладное творчество</a:t>
          </a:r>
          <a:endParaRPr lang="ru-RU" sz="1400" kern="1200" dirty="0"/>
        </a:p>
      </dsp:txBody>
      <dsp:txXfrm>
        <a:off x="3131430" y="4639041"/>
        <a:ext cx="2357516" cy="950567"/>
      </dsp:txXfrm>
    </dsp:sp>
    <dsp:sp modelId="{CA876CB3-13ED-47C6-898B-35619368DC07}">
      <dsp:nvSpPr>
        <dsp:cNvPr id="0" name=""/>
        <dsp:cNvSpPr/>
      </dsp:nvSpPr>
      <dsp:spPr>
        <a:xfrm>
          <a:off x="8" y="3286147"/>
          <a:ext cx="2918774" cy="15668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Мини – музейная экспозиция по ОБЖ «Осторожности»</a:t>
          </a:r>
        </a:p>
      </dsp:txBody>
      <dsp:txXfrm>
        <a:off x="427453" y="3515601"/>
        <a:ext cx="2063884" cy="1107901"/>
      </dsp:txXfrm>
    </dsp:sp>
    <dsp:sp modelId="{764EAF12-6113-4D22-A66D-B10EE3B1B57F}">
      <dsp:nvSpPr>
        <dsp:cNvPr id="0" name=""/>
        <dsp:cNvSpPr/>
      </dsp:nvSpPr>
      <dsp:spPr>
        <a:xfrm>
          <a:off x="357158" y="1143008"/>
          <a:ext cx="2408110" cy="14079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Мини – музейная экспозиция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«Права ребенка»</a:t>
          </a:r>
        </a:p>
      </dsp:txBody>
      <dsp:txXfrm>
        <a:off x="709818" y="1349203"/>
        <a:ext cx="1702790" cy="995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A6549-80E7-40B2-B715-3706CEF4DC9C}" type="datetimeFigureOut">
              <a:rPr lang="ru-RU" smtClean="0"/>
              <a:pPr/>
              <a:t>04.02.2015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2A421-7E11-412E-B6F0-E75FBA3B4C5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258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EF29C-7A03-467F-BC38-1D4E8A9ECF02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778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EF29C-7A03-467F-BC38-1D4E8A9ECF02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700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EF29C-7A03-467F-BC38-1D4E8A9ECF02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3462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82C55-3F73-4776-808B-B27DE06909BB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E3200-2DAD-48AD-A015-1259BB4AC95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1746041090"/>
      </p:ext>
    </p:extLst>
  </p:cSld>
  <p:clrMapOvr>
    <a:masterClrMapping/>
  </p:clrMapOvr>
  <p:transition spd="slow" advClick="0" advTm="7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98884-F108-4BA2-B07C-DDF567496574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B8FE4-EC1A-441D-8C27-A244408CAA34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2973044811"/>
      </p:ext>
    </p:extLst>
  </p:cSld>
  <p:clrMapOvr>
    <a:masterClrMapping/>
  </p:clrMapOvr>
  <p:transition spd="slow" advClick="0" advTm="7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D11CF-8365-4B20-B96B-ED59E201C048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213DA-EBC2-44C6-ABEC-265D054E48D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1768614689"/>
      </p:ext>
    </p:extLst>
  </p:cSld>
  <p:clrMapOvr>
    <a:masterClrMapping/>
  </p:clrMapOvr>
  <p:transition spd="slow" advClick="0" advTm="7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CB9CA-77A8-47CF-A2CA-8CD9ABD7041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1797222705"/>
      </p:ext>
    </p:extLst>
  </p:cSld>
  <p:clrMapOvr>
    <a:masterClrMapping/>
  </p:clrMapOvr>
  <p:transition spd="slow" advClick="0" advTm="7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9029B-E04E-4E02-85D4-BA1859ABDA59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DE54C-893A-44D6-915C-B621A2D741B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3254452007"/>
      </p:ext>
    </p:extLst>
  </p:cSld>
  <p:clrMapOvr>
    <a:masterClrMapping/>
  </p:clrMapOvr>
  <p:transition spd="slow" advClick="0" advTm="7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C58A-076B-492A-A66F-F63C2B03770F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494D4-53EC-49D3-BDBE-734C4D26FA3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2124635211"/>
      </p:ext>
    </p:extLst>
  </p:cSld>
  <p:clrMapOvr>
    <a:masterClrMapping/>
  </p:clrMapOvr>
  <p:transition spd="slow" advClick="0" advTm="7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A57DF-1F39-4D40-B7B0-C2039157A165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E0038-0A92-4E9C-8F48-F6BF2461477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3127145588"/>
      </p:ext>
    </p:extLst>
  </p:cSld>
  <p:clrMapOvr>
    <a:masterClrMapping/>
  </p:clrMapOvr>
  <p:transition spd="slow" advClick="0" advTm="7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9776D-97F6-4F0D-B2B3-8736F29A886D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5CFFC-F3A6-49DD-9420-CB59EDC4C5E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2293010482"/>
      </p:ext>
    </p:extLst>
  </p:cSld>
  <p:clrMapOvr>
    <a:masterClrMapping/>
  </p:clrMapOvr>
  <p:transition spd="slow" advClick="0" advTm="7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67398-40BC-4320-AAA9-7987756819A8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617FE-0394-488A-8BC5-3C4A3DF2287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79627000"/>
      </p:ext>
    </p:extLst>
  </p:cSld>
  <p:clrMapOvr>
    <a:masterClrMapping/>
  </p:clrMapOvr>
  <p:transition spd="slow" advClick="0" advTm="7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7EC91-DB01-466B-83F5-CEC747D79569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786E6-B723-497C-BEB0-8FBC5F11A0E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243920289"/>
      </p:ext>
    </p:extLst>
  </p:cSld>
  <p:clrMapOvr>
    <a:masterClrMapping/>
  </p:clrMapOvr>
  <p:transition spd="slow" advClick="0" advTm="7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EF28D-1171-4701-9636-BA9C3557564A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1FF63-72AA-45EC-BDB5-38CEC7AACC4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680048059"/>
      </p:ext>
    </p:extLst>
  </p:cSld>
  <p:clrMapOvr>
    <a:masterClrMapping/>
  </p:clrMapOvr>
  <p:transition spd="slow" advClick="0" advTm="7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44FA7-BC1A-4047-913E-7FB870F6ED7C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70EF7-C64B-4753-8950-2D5E62FE8EA7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3913728944"/>
      </p:ext>
    </p:extLst>
  </p:cSld>
  <p:clrMapOvr>
    <a:masterClrMapping/>
  </p:clrMapOvr>
  <p:transition spd="slow" advClick="0" advTm="7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B6D778-C2AE-4941-8C02-7CBC2007FDD3}" type="datetimeFigureOut">
              <a:rPr lang="ru-RU"/>
              <a:pPr>
                <a:defRPr/>
              </a:pPr>
              <a:t>04.02.2015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043E864-422F-42AD-8CEE-020A023B75B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7000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3.png"/><Relationship Id="rId7" Type="http://schemas.microsoft.com/office/2007/relationships/hdphoto" Target="../media/hdphoto1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http://www.ocnt.isu.ru/decor/IMG/foto5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5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395536" y="419215"/>
            <a:ext cx="8170841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i="1" kern="10" dirty="0" smtClean="0">
                <a:ln/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МКДОУ </a:t>
            </a:r>
            <a:r>
              <a:rPr lang="ru-RU" sz="2400" b="1" i="1" kern="10" dirty="0">
                <a:ln/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 сад № 425 комбинированного вида  «ЕЛОЧКА» </a:t>
            </a:r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762000" y="1981200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 dirty="0">
              <a:latin typeface="Arial" charset="0"/>
            </a:endParaRPr>
          </a:p>
        </p:txBody>
      </p:sp>
      <p:pic>
        <p:nvPicPr>
          <p:cNvPr id="7" name="Рисунок 6" descr="Scan0004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286000" y="76200"/>
            <a:ext cx="4419600" cy="731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9" name="Tree"/>
          <p:cNvSpPr>
            <a:spLocks noEditPoints="1" noChangeArrowheads="1"/>
          </p:cNvSpPr>
          <p:nvPr/>
        </p:nvSpPr>
        <p:spPr bwMode="auto">
          <a:xfrm>
            <a:off x="7543800" y="4419600"/>
            <a:ext cx="1066800" cy="160020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>
              <a:alpha val="98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scene3d>
            <a:camera prst="orthographicFront">
              <a:rot lat="0" lon="20399994" rev="0"/>
            </a:camera>
            <a:lightRig rig="twoPt" dir="t"/>
          </a:scene3d>
          <a:sp3d prstMaterial="metal"/>
        </p:spPr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241440037"/>
              </p:ext>
            </p:extLst>
          </p:nvPr>
        </p:nvGraphicFramePr>
        <p:xfrm>
          <a:off x="0" y="642918"/>
          <a:ext cx="9144000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85750" y="214313"/>
            <a:ext cx="8429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Музейный комплекс включает в себя работу над созданием мини – интерактивных экспозиций в фойе ДОУ.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285750" y="285750"/>
            <a:ext cx="850106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0708" rIns="61099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Если мы рассмотрим что-то,</a:t>
            </a:r>
            <a:endParaRPr lang="ru-RU" altLang="ru-RU" sz="10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Это что-то для чего-то,</a:t>
            </a:r>
            <a:endParaRPr lang="ru-RU" altLang="ru-RU" sz="10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Это что-то из чего-то,</a:t>
            </a:r>
            <a:endParaRPr lang="ru-RU" altLang="ru-RU" sz="10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Это что-то часть чего-то, </a:t>
            </a:r>
            <a:endParaRPr lang="ru-RU" altLang="ru-RU" sz="10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Чем-то было это что-то, </a:t>
            </a:r>
            <a:endParaRPr lang="ru-RU" altLang="ru-RU" sz="10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Чем-то будет это что-то.</a:t>
            </a:r>
            <a:endParaRPr lang="ru-RU" altLang="ru-RU" sz="10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                                                                       Есть противники у что-то,</a:t>
            </a:r>
            <a:endParaRPr lang="ru-RU" altLang="ru-RU" sz="10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                                                                      Много есть друзей у что-то,</a:t>
            </a:r>
            <a:endParaRPr lang="ru-RU" altLang="ru-RU" sz="10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                                                                     Все нейтральное у что-то,</a:t>
            </a:r>
            <a:endParaRPr lang="ru-RU" altLang="ru-RU" sz="10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                                                                     Делает своё чего-то,</a:t>
            </a:r>
            <a:endParaRPr lang="ru-RU" altLang="ru-RU" sz="10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                                                                   Что-то ты теперь возьми </a:t>
            </a:r>
            <a:endParaRPr lang="ru-RU" altLang="ru-RU" sz="10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262626"/>
                </a:solidFill>
                <a:latin typeface="Cambria" pitchFamily="18" charset="0"/>
                <a:cs typeface="Times New Roman" pitchFamily="18" charset="0"/>
              </a:rPr>
              <a:t>                                                                    И в музее рассмотри! </a:t>
            </a:r>
            <a:endParaRPr lang="ru-RU" altLang="ru-RU" sz="1400" dirty="0">
              <a:latin typeface="Arial" charset="0"/>
            </a:endParaRPr>
          </a:p>
        </p:txBody>
      </p:sp>
      <p:pic>
        <p:nvPicPr>
          <p:cNvPr id="3" name="Рисунок 2" descr="P32600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85992"/>
            <a:ext cx="3905250" cy="2928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Рисунок 3" descr="1ыв-1шт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214938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4" descr="1к-1шт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357813"/>
            <a:ext cx="18208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5" descr="1роз-1шт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5143500"/>
            <a:ext cx="21288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6" descr="1щ-1шт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85750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2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3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57188" y="428625"/>
            <a:ext cx="85725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u="sng" dirty="0">
                <a:latin typeface="Times New Roman" pitchFamily="18" charset="0"/>
                <a:cs typeface="Times New Roman" pitchFamily="18" charset="0"/>
              </a:rPr>
              <a:t>Правила поведения в музее (для взрослых и детей!)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u="sng" dirty="0">
                <a:latin typeface="Times New Roman" pitchFamily="18" charset="0"/>
                <a:cs typeface="Times New Roman" pitchFamily="18" charset="0"/>
              </a:rPr>
              <a:t>МОЖНО И НУЖНО</a:t>
            </a:r>
            <a:r>
              <a:rPr lang="ru-RU" altLang="ru-RU" sz="1800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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ЗАДАВАТЬ ВОПРОСЫ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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ТРОГАТЬ ЭКСПОНАТ РУКАМИ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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ПОСЛЕ ОСМОТРА ЭКСПОНАТЫ ВОЗВРАЩАЮТСЯ НА МЕСТО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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ПОПОЛНЯТЬ ЭКСПОЗИЦИЮ НОВЫМИ ЭКСПОНАТАМИ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- - - - - - - - - - - - - - - - - - - - - - - - - - - - -- - - - - - - - - - - - -- - -- - - - - - - - - - - - - - - - - - -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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 ЭКСПОНАТЫ НЕЛЬЗЯ ЛОМАТЬ И ЗАБИРАТЬ ДОМОЙ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4" name="Рисунок 3" descr="P315005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2928938"/>
            <a:ext cx="4000500" cy="292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315004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"/>
          <a:stretch>
            <a:fillRect/>
          </a:stretch>
        </p:blipFill>
        <p:spPr>
          <a:xfrm>
            <a:off x="4500563" y="2857500"/>
            <a:ext cx="4286250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P326003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60648"/>
            <a:ext cx="2775223" cy="3500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4355976" y="260648"/>
            <a:ext cx="45005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Дошкольное учреждение не располагает большим количеством и площадью свободных помещений. Экспонатов в нашем музее становилось все больше, </a:t>
            </a:r>
            <a:r>
              <a:rPr lang="ru-RU" alt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работе над музейной экспозицией подключились родители, бабушки и дедушки.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 удовольствием рассказывали сверстникам о вещах и предметах, переданных на хранение в музей ДОУ. Они </a:t>
            </a:r>
            <a:r>
              <a:rPr lang="ru-RU" altLang="ru-RU" sz="20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чувствовали свою сопричастность к моменту истории.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293096"/>
            <a:ext cx="2911872" cy="218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04075"/>
            <a:ext cx="3415928" cy="2561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260648"/>
            <a:ext cx="8327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Интеграция образовательных областей в рамках реализации проекта «Юный следопыт»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85778487"/>
              </p:ext>
            </p:extLst>
          </p:nvPr>
        </p:nvGraphicFramePr>
        <p:xfrm>
          <a:off x="484190" y="1124744"/>
          <a:ext cx="7920880" cy="496879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33952"/>
                <a:gridCol w="6486928"/>
              </a:tblGrid>
              <a:tr h="91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Чтение художественной литературы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- рассказывание сказок</a:t>
                      </a:r>
                      <a:r>
                        <a:rPr lang="ru-RU" sz="1200" dirty="0" smtClean="0"/>
                        <a:t>;- </a:t>
                      </a:r>
                      <a:r>
                        <a:rPr lang="ru-RU" sz="1200" dirty="0"/>
                        <a:t>чтение стихов, потешек</a:t>
                      </a:r>
                      <a:r>
                        <a:rPr lang="ru-RU" sz="1200" dirty="0" smtClean="0"/>
                        <a:t>;- </a:t>
                      </a:r>
                      <a:r>
                        <a:rPr lang="ru-RU" sz="1200" dirty="0"/>
                        <a:t>пение песенок;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- инсценировка сказок совместно с </a:t>
                      </a:r>
                      <a:r>
                        <a:rPr lang="ru-RU" sz="1200" dirty="0" smtClean="0"/>
                        <a:t>воспитателем;</a:t>
                      </a:r>
                      <a:r>
                        <a:rPr lang="ru-RU" sz="1200" baseline="0" dirty="0" smtClean="0"/>
                        <a:t> использование художественных произведений для формирования целостной картины мира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</a:tr>
              <a:tr h="702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Социализация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формирование первичных представлений о себе, своих чувствах и эмоциях,   окружающем мире людей, природы, а также формирование первичных ценностных представлений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</a:tr>
              <a:tr h="1264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Здоровье и физическая культура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активизация мышления детей (через самостоятельный выбор игры, оборудования, пересчет мячей и пр.), специальные упражнения на ориентировку в пространстве, подвижные игры и упражнения, закрепляющие знания об окружающем (имитация движений животных, труда взрослых), построение конструкций для подвижных игр и упражнений (из мягких блоков, спортивного оборудования), просмотр и обсуждение познавательных книг, фильмов о спорте, спортсменах, здоровом образе жизни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</a:tr>
              <a:tr h="91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Художественное творчество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использование средств продуктивных видов деятельности для обогащения  содержания </a:t>
                      </a:r>
                      <a:r>
                        <a:rPr lang="ru-RU" sz="1200" baseline="0" dirty="0" smtClean="0"/>
                        <a:t> образовательных областей, </a:t>
                      </a:r>
                      <a:r>
                        <a:rPr lang="ru-RU" sz="1200" dirty="0" smtClean="0"/>
                        <a:t>детям художественной литературы», закрепления результатов восприятия художественных произведений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</a:tr>
              <a:tr h="257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Познание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формирование целостной картины мира и расширение кругозора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</a:tr>
              <a:tr h="91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Музыка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ритмическая гимнастика, игры и упражнения под музыку, пение; проведение спортивных игр и соревнований под музыкальное сопровождение; развитие артистических способностей в подвижных играх имитационного характера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2" marR="2424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4807960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Текст 7"/>
          <p:cNvSpPr>
            <a:spLocks noGrp="1"/>
          </p:cNvSpPr>
          <p:nvPr>
            <p:ph type="body" sz="half" idx="2"/>
          </p:nvPr>
        </p:nvSpPr>
        <p:spPr>
          <a:xfrm>
            <a:off x="250825" y="188913"/>
            <a:ext cx="8707438" cy="576262"/>
          </a:xfrm>
        </p:spPr>
        <p:txBody>
          <a:bodyPr/>
          <a:lstStyle/>
          <a:p>
            <a:pPr algn="ctr"/>
            <a:r>
              <a:rPr lang="ru-RU" altLang="ru-RU" sz="2000" b="1" i="1" dirty="0" smtClean="0">
                <a:solidFill>
                  <a:srgbClr val="006C31"/>
                </a:solidFill>
              </a:rPr>
              <a:t>Интерактивная экспозиция «Скотный двор»</a:t>
            </a:r>
            <a:endParaRPr lang="ru-RU" altLang="ru-RU" sz="2000" dirty="0" smtClean="0">
              <a:solidFill>
                <a:srgbClr val="006C31"/>
              </a:solidFill>
            </a:endParaRPr>
          </a:p>
        </p:txBody>
      </p:sp>
      <p:pic>
        <p:nvPicPr>
          <p:cNvPr id="15363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0" y="692150"/>
            <a:ext cx="3433762" cy="540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908050"/>
            <a:ext cx="2905125" cy="2363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14" y="3573463"/>
            <a:ext cx="2908300" cy="2519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25257089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3375" y="4059238"/>
            <a:ext cx="3013075" cy="244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279400" y="3213100"/>
            <a:ext cx="8507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dirty="0"/>
              <a:t>Чтение потешек, стихов и сказок о животных позволяет развивать речь. Однако самая большая награда для родителей – видеть, как дети с интересом познают мир.</a:t>
            </a: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062" y="333856"/>
            <a:ext cx="3081338" cy="2503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37025"/>
            <a:ext cx="3095625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0362"/>
            <a:ext cx="3249613" cy="2719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29715337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8925" y="333375"/>
            <a:ext cx="3348038" cy="2719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0" y="407988"/>
            <a:ext cx="3856038" cy="5900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3573463"/>
            <a:ext cx="3343275" cy="271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83400866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0813" y="-5827713"/>
            <a:ext cx="2606288" cy="19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0813" y="-5827713"/>
            <a:ext cx="2606288" cy="19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908720"/>
            <a:ext cx="432048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/>
              <a:t>1</a:t>
            </a:r>
            <a:r>
              <a:rPr lang="ru-RU" sz="2000" dirty="0" smtClean="0">
                <a:latin typeface="Times New Roman" panose="02020603050405020304" pitchFamily="18" charset="0"/>
                <a:cs typeface="Times New Roman" pitchFamily="18" charset="0"/>
              </a:rPr>
              <a:t>. Изготовление книжек-малышек, заготовка природного материала  для пополнения экспозиции.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Поиск информации по теме проекта в Интернете.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Выставка подделок изготовленных родителями вместе с детьми</a:t>
            </a:r>
          </a:p>
          <a:p>
            <a:pPr algn="just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.Посещение экспозиций  краеведческого музея:</a:t>
            </a:r>
          </a:p>
          <a:p>
            <a:pPr algn="just">
              <a:defRPr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-«Добро пожаловать в наш          лес»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«Кто с деревом дружит».</a:t>
            </a:r>
          </a:p>
          <a:p>
            <a:pPr algn="just"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«Знакомство с деревом» и т.д.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027" name="Picture 3" descr="C:\Users\kotenok\YandexDisk\ТАНЯ\для дет сада\портфолио 2 мл 2012-2013\фото ребят 13-14г\2013-11-20 17-45-4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16142"/>
            <a:ext cx="374500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детей и родителей в рамках проекта мини-музея «Чудо дерево»</a:t>
            </a:r>
            <a:endParaRPr lang="ru-RU" sz="2400" dirty="0"/>
          </a:p>
        </p:txBody>
      </p:sp>
      <p:pic>
        <p:nvPicPr>
          <p:cNvPr id="1026" name="Picture 2" descr="C:\Users\kotenok\YandexDisk\ТАНЯ\для дет сада\портфолио 2 мл 2012-2013\фото ребят 13-14г\2013-11-20 17-49-1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9925" y="1148987"/>
            <a:ext cx="3072821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39614989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24744"/>
            <a:ext cx="85689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делаем поделки из веток, шишек, листьев;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рисуют деревья в разные времена года;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аппликации с использованием листьев, хвои, плодов и т.д.)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7502" y="188640"/>
            <a:ext cx="8472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рамках проекта мини-музея «Чудо дерево»</a:t>
            </a:r>
            <a:endParaRPr lang="ru-RU" sz="2400" dirty="0"/>
          </a:p>
        </p:txBody>
      </p:sp>
      <p:pic>
        <p:nvPicPr>
          <p:cNvPr id="5122" name="Picture 2" descr="C:\Users\kotenok\YandexDisk\ТАНЯ\для дет сада\портфолио 2 мл 2012-2013\фото ребят 13-14г\DSC035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2" y="2780928"/>
            <a:ext cx="4538266" cy="3403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kotenok\YandexDisk\ТАНЯ\для дет сада\портфолио 2 мл 2012-2013\фото ребят 13-14г\DSC0354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2780928"/>
            <a:ext cx="3241107" cy="340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80843200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8" descr="P40800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8915">
            <a:off x="6416675" y="2566988"/>
            <a:ext cx="21907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Содержимое 8" descr="DSC08967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596" y="357167"/>
            <a:ext cx="3142861" cy="2357454"/>
          </a:xfrm>
          <a:effectLst>
            <a:softEdge rad="112500"/>
          </a:effectLst>
        </p:spPr>
      </p:pic>
      <p:pic>
        <p:nvPicPr>
          <p:cNvPr id="2052" name="Рисунок 10" descr="DSC0895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762">
            <a:off x="6168927" y="3846485"/>
            <a:ext cx="2643182" cy="2000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643438" y="357188"/>
            <a:ext cx="42862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i="1" dirty="0">
                <a:latin typeface="Arial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altLang="ru-RU" sz="16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Русский народ  не должны забывать о своем культурном прошлом, о наших памятниках, литературе, языке, живописи</a:t>
            </a:r>
            <a:r>
              <a:rPr lang="ru-RU" altLang="ru-RU" sz="1600" i="1" dirty="0">
                <a:latin typeface="Arial" charset="0"/>
                <a:ea typeface="Calibri" pitchFamily="34" charset="0"/>
                <a:cs typeface="Times New Roman" pitchFamily="18" charset="0"/>
              </a:rPr>
              <a:t>…</a:t>
            </a:r>
            <a:r>
              <a:rPr lang="ru-RU" altLang="ru-RU" sz="16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Национальные отличия сохранятся и в XXI веке, если мы будем озабочены воспитанием душ, а не только передачей знаний</a:t>
            </a:r>
            <a:r>
              <a:rPr lang="ru-RU" altLang="ru-RU" sz="1600" i="1" dirty="0">
                <a:latin typeface="Arial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altLang="ru-RU" sz="16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6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Д.С.Лихачев </a:t>
            </a:r>
            <a:endParaRPr lang="ru-RU" altLang="ru-RU" sz="2000" dirty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3" y="2714625"/>
            <a:ext cx="5857875" cy="40780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В современном понимании музей - учреждение, занимающееся собиранием, изучением, хранением и экспонированием предметов – памятников истории, материальной и духовной культуры, а также просветительской и популяризаторской деятельностью; хранилище ценностей, исследовательский институт и образовательное учреждение одновременно; место информационного обмена представителей различных этносов, поколений, профессий, возрастов, территорий и т. д. </a:t>
            </a:r>
          </a:p>
          <a:p>
            <a:pPr algn="just" eaLnBrk="1" hangingPunct="1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Чтобы музей отвечал всем требованиям и был интересен необходимо  помнить:  </a:t>
            </a:r>
          </a:p>
          <a:p>
            <a:pPr marL="228600" indent="-228600" algn="just" eaLnBrk="1" hangingPunct="1">
              <a:buFont typeface="+mj-lt"/>
              <a:buAutoNum type="arabicPeriod"/>
              <a:defRPr/>
            </a:pP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подготовку и анализ искомых данных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(в других музеях, библиотеках, архивах, Интернете, частных коллекциях, литературе)</a:t>
            </a:r>
          </a:p>
          <a:p>
            <a:pPr marL="228600" indent="-228600" algn="just" eaLnBrk="1" hangingPunct="1">
              <a:buFont typeface="+mj-lt"/>
              <a:buAutoNum type="arabicPeriod"/>
              <a:defRPr/>
            </a:pP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создание собственно концепции музея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  разработку конкретных практических мероприятий по реализации идейного замысла – другими словами, перспективного плана развития музея на определенный период</a:t>
            </a:r>
          </a:p>
          <a:p>
            <a:pPr marL="228600" indent="-228600" algn="just" eaLnBrk="1" hangingPunct="1">
              <a:buFont typeface="+mj-lt"/>
              <a:buAutoNum type="arabicPeriod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музейных экспозиций потребуется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отдельное помещение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а для управления работой музея –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организатор. </a:t>
            </a:r>
          </a:p>
          <a:p>
            <a:pPr marL="228600" indent="-228600" algn="just" eaLnBrk="1" hangingPunct="1">
              <a:defRPr/>
            </a:pP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otenok\YandexDisk\ТАНЯ\для дет сада\портфолио 2 мл 2012-2013\фото ребят 13-14г\DSC035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034210" cy="3025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kotenok\YandexDisk\ТАНЯ\для дет сада\портфолио 2 мл 2012-2013\фото ребят 13-14г\DSC0354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113541" cy="3834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600400" cy="2484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0813" y="-5827713"/>
            <a:ext cx="2606288" cy="19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C:\Users\kotenok\YandexDisk\ТАНЯ\для дет сада\портфолио 2 мл 2012-2013\фото ребят 13-14г\DSC0353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45692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57853451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850" y="259983"/>
            <a:ext cx="828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yrillicOld" pitchFamily="2" charset="0"/>
              </a:rPr>
              <a:t>«Школа экскурсовода» в экспозиции мини-музея «Матрешка»</a:t>
            </a:r>
            <a:endParaRPr lang="ru-RU" sz="2400" dirty="0">
              <a:solidFill>
                <a:srgbClr val="00B050"/>
              </a:solidFill>
              <a:latin typeface="CyrillicOld" pitchFamily="2" charset="0"/>
            </a:endParaRP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370013"/>
            <a:ext cx="3311525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 descr="E:\музей\школа экскурсовода\2012-13\PB2700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15" y="4509120"/>
            <a:ext cx="2635019" cy="19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14" descr="E:\музей\школа экскурсовода\2012-13\PB27002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9" y="1394540"/>
            <a:ext cx="2635019" cy="2275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15" descr="E:\музей\школа экскурсовода\2012-13\PB27002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79177" y="1787016"/>
            <a:ext cx="2635019" cy="19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" name="Picture 16" descr="E:\музей\школа экскурсовода\2012-13\PB27002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22" y="4129101"/>
            <a:ext cx="2635019" cy="2356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276637100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20638" y="260350"/>
            <a:ext cx="590391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Ах, матрешечка-матрешка.</a:t>
            </a:r>
          </a:p>
          <a:p>
            <a:pPr algn="ctr"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Хороша, не рассказать!</a:t>
            </a:r>
          </a:p>
          <a:p>
            <a:pPr algn="ctr"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Очень любят с тобой детки</a:t>
            </a:r>
          </a:p>
          <a:p>
            <a:pPr algn="ctr"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В нашем садике играть.</a:t>
            </a:r>
          </a:p>
          <a:p>
            <a:pPr algn="ctr"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Щечки яркие, платочек,</a:t>
            </a:r>
          </a:p>
          <a:p>
            <a:pPr algn="ctr"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По подолу цветики.</a:t>
            </a:r>
          </a:p>
          <a:p>
            <a:pPr algn="ctr"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Весело кружатся в танце</a:t>
            </a:r>
          </a:p>
          <a:p>
            <a:pPr algn="ctr"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Яркие букетики!</a:t>
            </a:r>
          </a:p>
          <a:p>
            <a:pPr algn="ctr" eaLnBrk="1" hangingPunct="1"/>
            <a:endParaRPr lang="ru-RU" altLang="ru-RU" sz="2400" i="1"/>
          </a:p>
        </p:txBody>
      </p:sp>
      <p:pic>
        <p:nvPicPr>
          <p:cNvPr id="16387" name="Picture 5" descr="http://im5-tub-ru.yandex.net/i?id=7440338-00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4813"/>
            <a:ext cx="32400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E:\музей\школа экскурсовода\2012-13\PB27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4568056" cy="3426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4150640960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SV10076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928813"/>
            <a:ext cx="321468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2" descr="SV10077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429000"/>
            <a:ext cx="35718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3" descr="SV10077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2862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357188" y="285750"/>
            <a:ext cx="4786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charset="0"/>
              </a:rPr>
              <a:t>«Память»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6C31"/>
                </a:solidFill>
                <a:latin typeface="Arial" charset="0"/>
              </a:rPr>
              <a:t>– мини-экспозиция посвящена подвигам российского солдата в годы Великий Отечественной войны 1941 – 1945 г.</a:t>
            </a:r>
          </a:p>
        </p:txBody>
      </p:sp>
      <p:pic>
        <p:nvPicPr>
          <p:cNvPr id="12294" name="Рисунок 5" descr="SV10076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857375"/>
            <a:ext cx="3214687" cy="428625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SV10077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3" y="3357563"/>
            <a:ext cx="3571875" cy="267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SV10077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3" y="357188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_рисунки победа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500174"/>
            <a:ext cx="403860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dirty="0" smtClean="0"/>
              <a:t>Элементы музейных  экспозиций нашла свое отражение  в  оформлении праздников,  и фойе ДОУ.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Содержимое 4" descr="_Патриотическое воспитание2.jp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58" y="1428736"/>
            <a:ext cx="4038600" cy="2636837"/>
          </a:xfrm>
          <a:effectLst>
            <a:softEdge rad="112500"/>
          </a:effectLst>
        </p:spPr>
      </p:pic>
      <p:pic>
        <p:nvPicPr>
          <p:cNvPr id="11268" name="Содержимое 5" descr="_Патриотическое воспитание.jpg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20" y="4103687"/>
            <a:ext cx="4038600" cy="2754313"/>
          </a:xfrm>
          <a:effectLst>
            <a:softEdge rad="112500"/>
          </a:effec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 rot="21540000">
            <a:off x="835025" y="279400"/>
            <a:ext cx="3949700" cy="917575"/>
          </a:xfrm>
        </p:spPr>
        <p:txBody>
          <a:bodyPr/>
          <a:lstStyle/>
          <a:p>
            <a:r>
              <a:rPr lang="ru-RU" altLang="ru-RU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60000">
            <a:off x="4854514" y="1157918"/>
            <a:ext cx="3820919" cy="4625975"/>
          </a:xfrm>
        </p:spPr>
        <p:txBody>
          <a:bodyPr rtlCol="0">
            <a:normAutofit fontScale="77500" lnSpcReduction="20000"/>
          </a:bodyPr>
          <a:lstStyle/>
          <a:p>
            <a:pPr marL="274320" indent="-274320" algn="just"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интерактивной экспозиции мини-музея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комплексных  занятий и совместной деятельности расширяющих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представления детей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символах, культуре и традициях </a:t>
            </a:r>
          </a:p>
          <a:p>
            <a:pPr marL="274320" indent="-274320" algn="just"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Продуктивная  деятельность детей.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spcAft>
                <a:spcPts val="0"/>
              </a:spcAft>
              <a:buFont typeface="Brush Script MT" pitchFamily="66" charset="0"/>
              <a:buNone/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5520">
            <a:off x="952500" y="1266825"/>
            <a:ext cx="3379788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51520" y="116632"/>
            <a:ext cx="8712968" cy="68351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 dirty="0" smtClean="0"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Проект «</a:t>
            </a:r>
            <a:r>
              <a:rPr lang="ru-RU" sz="2400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Награды и символы»</a:t>
            </a:r>
          </a:p>
        </p:txBody>
      </p:sp>
    </p:spTree>
    <p:extLst>
      <p:ext uri="{BB962C8B-B14F-4D97-AF65-F5344CB8AC3E}">
        <p14:creationId xmlns="" xmlns:p14="http://schemas.microsoft.com/office/powerpoint/2010/main" val="1311099712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756927"/>
          </a:xfrm>
        </p:spPr>
        <p:txBody>
          <a:bodyPr/>
          <a:lstStyle/>
          <a:p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4680520" cy="5113338"/>
          </a:xfrm>
        </p:spPr>
        <p:txBody>
          <a:bodyPr rtlCol="0">
            <a:normAutofit fontScale="25000" lnSpcReduction="20000"/>
          </a:bodyPr>
          <a:lstStyle/>
          <a:p>
            <a:pPr marL="274320" indent="-27432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sz="7200" b="1" u="sng" dirty="0"/>
              <a:t>1</a:t>
            </a:r>
            <a:r>
              <a:rPr lang="ru-RU" sz="8000" b="1" u="sng" dirty="0">
                <a:latin typeface="Times New Roman" pitchFamily="18" charset="0"/>
                <a:cs typeface="Times New Roman" pitchFamily="18" charset="0"/>
              </a:rPr>
              <a:t>. «Школа экскурсовода» - цикл бесед, совместной деятельности с детьми, обследование вновь поступивших </a:t>
            </a:r>
            <a:r>
              <a:rPr lang="ru-RU" sz="8000" b="1" u="sng" dirty="0" smtClean="0">
                <a:latin typeface="Times New Roman" pitchFamily="18" charset="0"/>
                <a:cs typeface="Times New Roman" pitchFamily="18" charset="0"/>
              </a:rPr>
              <a:t>экспонатов: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indent="0" fontAlgn="auto">
              <a:spcAft>
                <a:spcPts val="0"/>
              </a:spcAft>
              <a:defRPr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России» </a:t>
            </a:r>
            <a:endParaRPr lang="ru-RU" sz="21600" dirty="0">
              <a:latin typeface="Times New Roman" pitchFamily="18" charset="0"/>
              <a:cs typeface="Times New Roman" pitchFamily="18" charset="0"/>
            </a:endParaRPr>
          </a:p>
          <a:p>
            <a:pPr indent="0" fontAlgn="auto">
              <a:spcAft>
                <a:spcPts val="0"/>
              </a:spcAft>
              <a:defRPr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Родной город-Новосибирск»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Познакомить с коллекцией значков символами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общественных организаций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 indent="0" fontAlgn="auto">
              <a:spcAft>
                <a:spcPts val="0"/>
              </a:spcAft>
              <a:defRPr/>
            </a:pP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Познакомить детей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с символами России.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Познакомить с символами 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Советского Союза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 indent="0" fontAlgn="auto">
              <a:spcAft>
                <a:spcPts val="0"/>
              </a:spcAft>
              <a:defRPr/>
            </a:pP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Познакомить с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наградами военных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действий</a:t>
            </a:r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sz="8000" b="1" u="sng" dirty="0">
                <a:latin typeface="Times New Roman" pitchFamily="18" charset="0"/>
                <a:cs typeface="Times New Roman" pitchFamily="18" charset="0"/>
              </a:rPr>
              <a:t>2. Беседы: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	цель: знакомство с особенностями и национальными традициями в символами – города, страны.</a:t>
            </a:r>
          </a:p>
          <a:p>
            <a:pPr marL="274320" indent="-27432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sz="8000" b="1" u="sng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8000" b="1" u="sng" dirty="0">
                <a:latin typeface="Times New Roman" pitchFamily="18" charset="0"/>
                <a:cs typeface="Times New Roman" pitchFamily="18" charset="0"/>
              </a:rPr>
              <a:t>. Экскурсии</a:t>
            </a:r>
            <a:r>
              <a:rPr lang="ru-RU" sz="8000" b="1" u="sng" dirty="0" smtClean="0">
                <a:latin typeface="Times New Roman" pitchFamily="18" charset="0"/>
                <a:cs typeface="Times New Roman" pitchFamily="18" charset="0"/>
              </a:rPr>
              <a:t>: (с привлечением к работе по данному направлению родителей)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	Посещение экспозиций краеведческого музея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639925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21331873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 rot="21540000">
            <a:off x="904220" y="182764"/>
            <a:ext cx="7980217" cy="600044"/>
          </a:xfrm>
        </p:spPr>
        <p:txBody>
          <a:bodyPr/>
          <a:lstStyle/>
          <a:p>
            <a:pPr algn="ctr"/>
            <a:r>
              <a:rPr lang="ru-RU" alt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60000">
            <a:off x="4854508" y="1158579"/>
            <a:ext cx="3896687" cy="4625975"/>
          </a:xfrm>
        </p:spPr>
        <p:txBody>
          <a:bodyPr rtlCol="0">
            <a:normAutofit fontScale="70000" lnSpcReduction="20000"/>
          </a:bodyPr>
          <a:lstStyle/>
          <a:p>
            <a:pPr marL="274320" indent="-274320" algn="just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itchFamily="18" charset="0"/>
              </a:rPr>
              <a:t>4.Продуктивная художественно-творческая деятельность: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флага ДОУ, символа, сочинение гимна</a:t>
            </a:r>
          </a:p>
          <a:p>
            <a:pPr marL="274320" indent="-274320" algn="just"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детских проектов: эмблема, герб семьи.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algn="just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5. Чтение художественной литературы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/>
          </a:p>
        </p:txBody>
      </p:sp>
      <p:pic>
        <p:nvPicPr>
          <p:cNvPr id="1229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1438"/>
            <a:ext cx="4105151" cy="51839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1183699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</a:t>
            </a:r>
            <a:br>
              <a:rPr lang="ru-RU" alt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детей  и родителей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4536504" cy="5112567"/>
          </a:xfrm>
        </p:spPr>
        <p:txBody>
          <a:bodyPr rtlCol="0">
            <a:normAutofit fontScale="55000" lnSpcReduction="20000"/>
          </a:bodyPr>
          <a:lstStyle/>
          <a:p>
            <a:pPr marL="274320" indent="-27432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b="1" u="sng" dirty="0" smtClean="0"/>
              <a:t>1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. Изготовление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элементов  и предметов для пополнения экспозиции.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поиск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информации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 теме проекта в Интернете.</a:t>
            </a:r>
          </a:p>
          <a:p>
            <a:pPr marL="274320" indent="-27432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Выставка подделок изготовленных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родителями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вмести с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детьми</a:t>
            </a:r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4. посещение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экспозиций  краеведческого музея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176213" fontAlgn="auto">
              <a:spcAft>
                <a:spcPts val="0"/>
              </a:spcAft>
              <a:defRPr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«История возникновения и развития Новониколаевская в начале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в.»</a:t>
            </a:r>
          </a:p>
          <a:p>
            <a:pPr indent="176213" fontAlgn="auto">
              <a:spcAft>
                <a:spcPts val="0"/>
              </a:spcAft>
              <a:defRPr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«Новосибирск в годы Великой Отечественной войны»</a:t>
            </a:r>
          </a:p>
          <a:p>
            <a:pPr indent="176213" fontAlgn="auto">
              <a:spcAft>
                <a:spcPts val="0"/>
              </a:spcAft>
              <a:defRPr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«Сибирская гвардейская» - о героической судьбе дивизии в годы Вов.</a:t>
            </a:r>
          </a:p>
          <a:p>
            <a:pPr indent="176213" fontAlgn="auto">
              <a:spcAft>
                <a:spcPts val="0"/>
              </a:spcAft>
              <a:defRPr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Музей маршала авиации А.И.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Покрышкина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indent="176213" fontAlgn="auto">
              <a:spcAft>
                <a:spcPts val="0"/>
              </a:spcAft>
              <a:defRPr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«Неизвестное Левобережье» - путешествие на экскурсионном трамвае</a:t>
            </a:r>
            <a:endParaRPr lang="ru-RU" sz="9600" i="1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09721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41" y="4149080"/>
            <a:ext cx="3420776" cy="234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80793634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Текст 2"/>
          <p:cNvSpPr>
            <a:spLocks noGrp="1"/>
          </p:cNvSpPr>
          <p:nvPr>
            <p:ph type="body" idx="1"/>
          </p:nvPr>
        </p:nvSpPr>
        <p:spPr>
          <a:xfrm>
            <a:off x="0" y="214313"/>
            <a:ext cx="4040188" cy="639762"/>
          </a:xfrm>
        </p:spPr>
        <p:txBody>
          <a:bodyPr/>
          <a:lstStyle/>
          <a:p>
            <a:r>
              <a:rPr lang="ru-RU" altLang="ru-RU" dirty="0" smtClean="0"/>
              <a:t>«Жилища человека»</a:t>
            </a:r>
          </a:p>
        </p:txBody>
      </p:sp>
      <p:pic>
        <p:nvPicPr>
          <p:cNvPr id="14339" name="Содержимое 6" descr="P3150035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86"/>
          <a:stretch>
            <a:fillRect/>
          </a:stretch>
        </p:blipFill>
        <p:spPr>
          <a:xfrm>
            <a:off x="323528" y="1124744"/>
            <a:ext cx="3214688" cy="2303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0" name="Текст 4"/>
          <p:cNvSpPr>
            <a:spLocks noGrp="1"/>
          </p:cNvSpPr>
          <p:nvPr>
            <p:ph type="body" sz="quarter" idx="3"/>
          </p:nvPr>
        </p:nvSpPr>
        <p:spPr>
          <a:xfrm>
            <a:off x="4786313" y="285750"/>
            <a:ext cx="4041775" cy="639763"/>
          </a:xfrm>
        </p:spPr>
        <p:txBody>
          <a:bodyPr/>
          <a:lstStyle/>
          <a:p>
            <a:pPr algn="r"/>
            <a:r>
              <a:rPr lang="ru-RU" altLang="ru-RU" dirty="0" smtClean="0"/>
              <a:t>«Мир вещей»</a:t>
            </a:r>
          </a:p>
        </p:txBody>
      </p:sp>
      <p:pic>
        <p:nvPicPr>
          <p:cNvPr id="8" name="Содержимое 7" descr="P3150032.JP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24744"/>
            <a:ext cx="3043238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P315005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3375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3" name="Рисунок 9" descr="P315003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80094"/>
            <a:ext cx="3312368" cy="2422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10"/>
          <p:cNvSpPr txBox="1">
            <a:spLocks noChangeArrowheads="1"/>
          </p:cNvSpPr>
          <p:nvPr/>
        </p:nvSpPr>
        <p:spPr bwMode="auto">
          <a:xfrm>
            <a:off x="1143000" y="214313"/>
            <a:ext cx="757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Музейные экспозиции</a:t>
            </a:r>
          </a:p>
        </p:txBody>
      </p:sp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8" descr="_ГА шьют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5072063"/>
            <a:ext cx="256698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Содержимое 6" descr="DSC09017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5063" y="142875"/>
            <a:ext cx="2754312" cy="2387600"/>
          </a:xfrm>
        </p:spPr>
      </p:pic>
      <p:pic>
        <p:nvPicPr>
          <p:cNvPr id="5" name="Содержимое 8" descr="DSC0904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786058"/>
            <a:ext cx="2744814" cy="202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5536" y="810339"/>
            <a:ext cx="5286375" cy="50475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государственном проекте «Национальная доктрина образования в Российской Федерации» обозначено «Система образования призвана обеспечить воспитание патриотов России, граждан правового демократического, социального государства, уважающих права и свободы личности, обладающих высокой нравственностью и проявляющих национальную и религиозную терпимость». Дошкольное учреждение, как начальное звено системы образования РФ, обязано решать задачи нравственно-патриотического воспитания дошкольников. </a:t>
            </a:r>
          </a:p>
          <a:p>
            <a:pPr algn="just" eaLnBrk="1" hangingPunct="1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соответствии с актуальностью решения вопросов патриотического воспитания  в детском саду №425 в течение ряда лет разрабатываются и внедряются  образовательные программы и технологии, успешно реализуется  метод проектов.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Один из таких проектов, реализуемый в рамках образовательной программы проект «Юный следопыт». Проект «Юный следопыт» включает в себя создание развивающей культурно-исторической среды (интерактивные мини - музейные экспозиции на группах), мини - музейные экспозиции в фойе ДОУ, развивающие виды деятельности (игра, развивающее общение, тематические и интегрированные занятия, экскурсии), метод детских проектов («Школа экскурсовода»).</a:t>
            </a:r>
          </a:p>
          <a:p>
            <a:pPr algn="just" eaLnBrk="1" hangingPunct="1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Концептуальной основой проекта стал музейный комплекс, т.е. в каждой группе были организованы интерактивные экспозиции.</a:t>
            </a: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5"/>
          <p:cNvSpPr>
            <a:spLocks noChangeArrowheads="1"/>
          </p:cNvSpPr>
          <p:nvPr/>
        </p:nvSpPr>
        <p:spPr bwMode="auto">
          <a:xfrm>
            <a:off x="395288" y="428625"/>
            <a:ext cx="8569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Мини - музейные экспозиции постоянно пополняются все новыми экспонатами. Здесь же размещаются экспонаты, выполненные детьми, и совместные работы детей и взрослых</a:t>
            </a:r>
          </a:p>
        </p:txBody>
      </p:sp>
      <p:pic>
        <p:nvPicPr>
          <p:cNvPr id="7" name="Содержимое 5" descr="PA290066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7" y="4141093"/>
            <a:ext cx="3425577" cy="2509433"/>
          </a:xfrm>
          <a:effectLst>
            <a:softEdge rad="112500"/>
          </a:effectLst>
        </p:spPr>
      </p:pic>
      <p:pic>
        <p:nvPicPr>
          <p:cNvPr id="24580" name="Содержимое 4" descr="P3150049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663" y="4143375"/>
            <a:ext cx="3429000" cy="2571750"/>
          </a:xfrm>
        </p:spPr>
      </p:pic>
      <p:pic>
        <p:nvPicPr>
          <p:cNvPr id="24581" name="Рисунок 7" descr="P315004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52550"/>
            <a:ext cx="3425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288157"/>
            <a:ext cx="3434878" cy="2852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12078813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914505" y="188640"/>
            <a:ext cx="3900487" cy="63182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Мини - музейная экспозиция «Космос»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Содержимое 4" descr="SV100767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052736"/>
            <a:ext cx="3383852" cy="2537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342505" y="18864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Мини - музейная экспозиция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«Альбом филателиста»</a:t>
            </a:r>
            <a:endParaRPr lang="ru-RU" altLang="ru-RU" sz="1800" dirty="0">
              <a:latin typeface="Arial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2600128" cy="3141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Содержимое 5" descr="SV100769.JPG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5557" y="4559387"/>
            <a:ext cx="2694451" cy="202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7" y="3915054"/>
            <a:ext cx="3415928" cy="2561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14313" y="214313"/>
            <a:ext cx="5043487" cy="63182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Мини - музейная экспозиция</a:t>
            </a:r>
            <a:br>
              <a:rPr lang="ru-RU" altLang="ru-RU" sz="2400" b="1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«Мир доисторических животных»</a:t>
            </a:r>
          </a:p>
        </p:txBody>
      </p:sp>
      <p:pic>
        <p:nvPicPr>
          <p:cNvPr id="15363" name="Содержимое 4" descr="SV100772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057275"/>
            <a:ext cx="3126317" cy="2344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Содержимое 5" descr="SV100768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8488" y="1986232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4622376" y="1124744"/>
            <a:ext cx="4214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Мини - музейная экспозиция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«Скотный двор»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316287" cy="2713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78" y="3789040"/>
            <a:ext cx="3312368" cy="2791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Содержимое 6" descr="л-1шт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20" y="2214554"/>
            <a:ext cx="2633662" cy="3951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Содержимое 7" descr="у-1шт.jp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60" y="2214554"/>
            <a:ext cx="2635250" cy="3951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428625" y="214313"/>
            <a:ext cx="807243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Разместив часть экспозиции в группах, создали интерактивные экспозиции, где все можно трогать руками, и даже поучаствовать: в музее «Бумаги» поэкспериментировать и создать свою бумагу; в музее «От зерна до каравая» вместе с воспитателем замесить тесто и испечь блины; в музее «Древние люди» почувствовать себя доисторическим художником и изобразить мамонта на глиняной дощечке.</a:t>
            </a:r>
            <a:endParaRPr lang="ru-RU" altLang="ru-RU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Содержимое 4" descr="PA29005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285992"/>
            <a:ext cx="2852758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4" descr="_фольклер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3882946" cy="2571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>
          <a:xfrm>
            <a:off x="214313" y="0"/>
            <a:ext cx="4040187" cy="639763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«Русская изба»</a:t>
            </a:r>
          </a:p>
        </p:txBody>
      </p:sp>
      <p:pic>
        <p:nvPicPr>
          <p:cNvPr id="19460" name="Содержимое 6" descr="DSC08974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4208" y="3429000"/>
            <a:ext cx="2357437" cy="300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1" name="Рисунок 12" descr="_пряха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501008"/>
            <a:ext cx="1857375" cy="292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16" descr="P315003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3563"/>
            <a:ext cx="3976688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74" y="3755032"/>
            <a:ext cx="3227851" cy="242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23528" y="836712"/>
            <a:ext cx="46799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dirty="0">
                <a:solidFill>
                  <a:schemeClr val="tx2"/>
                </a:solidFill>
                <a:latin typeface="+mn-lt"/>
              </a:rPr>
              <a:t>Простая крестьянская изба, а сколько мудрости и смысла в себя она вобрала! Интерьер избы – это столь же высокое искусство, как и все, что создавал талантливый русский народ.</a:t>
            </a:r>
          </a:p>
        </p:txBody>
      </p:sp>
      <p:pic>
        <p:nvPicPr>
          <p:cNvPr id="26630" name="Picture 6" descr="E:\цветные\15.11.2012г\IMG_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3631920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28" name="Picture 4" descr="E:\цветные\15.11.2012г\IMG_0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9256"/>
            <a:ext cx="3539232" cy="3051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29" name="Picture 5" descr="E:\цветные\15.11.2012г\IMG_003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03324"/>
            <a:ext cx="3559008" cy="2668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806063805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Наше творчество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1628775"/>
            <a:ext cx="4038600" cy="450215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2800" dirty="0" smtClean="0"/>
              <a:t>Ложки разные бывают,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2800" dirty="0" smtClean="0"/>
              <a:t>И на них порой играют.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2800" dirty="0" smtClean="0"/>
              <a:t>Отбивают ритм такой,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2800" dirty="0" smtClean="0"/>
              <a:t>Сразу в пляс пойдёт любой</a:t>
            </a:r>
            <a:endParaRPr lang="ru-RU" sz="2800" dirty="0"/>
          </a:p>
        </p:txBody>
      </p:sp>
      <p:pic>
        <p:nvPicPr>
          <p:cNvPr id="28676" name="Picture 2" descr="E:\8 ложки\PB260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16113"/>
            <a:ext cx="4038600" cy="3429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8823477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Текст 4"/>
          <p:cNvSpPr txBox="1">
            <a:spLocks/>
          </p:cNvSpPr>
          <p:nvPr/>
        </p:nvSpPr>
        <p:spPr bwMode="auto">
          <a:xfrm>
            <a:off x="214313" y="214313"/>
            <a:ext cx="58277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Tx/>
              <a:buNone/>
            </a:pPr>
            <a:r>
              <a:rPr lang="ru-RU" alt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«Куклы наших бабушек»</a:t>
            </a:r>
          </a:p>
        </p:txBody>
      </p:sp>
      <p:pic>
        <p:nvPicPr>
          <p:cNvPr id="20485" name="Picture 4" descr="i00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7550"/>
            <a:ext cx="2232248" cy="278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http://www.ocnt.isu.ru/decor/IMG/foto5.jpg"/>
          <p:cNvPicPr>
            <a:picLocks noChangeAspect="1" noChangeArrowheads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773759"/>
            <a:ext cx="1872208" cy="28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12" descr="_ГА шьют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4075"/>
            <a:ext cx="4089309" cy="2646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418505" y="3966513"/>
            <a:ext cx="4357687" cy="2687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75" y="854074"/>
            <a:ext cx="3127896" cy="2646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Мастер-класс «Куклы наших бабушек»</a:t>
            </a:r>
          </a:p>
        </p:txBody>
      </p:sp>
      <p:pic>
        <p:nvPicPr>
          <p:cNvPr id="10243" name="Содержимое 4" descr="P3100289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181297" y="1485553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Содержимое 6" descr="P3100290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291311" y="1413545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5" name="Picture 5" descr="E:\ДОКУМЕНТЫ\цветные\изо\PC29008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3143248"/>
            <a:ext cx="3857652" cy="332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i00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00" y="1268760"/>
            <a:ext cx="1765399" cy="1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034" y="758890"/>
            <a:ext cx="2488398" cy="2526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796021" y="3861048"/>
            <a:ext cx="2840423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676770"/>
            <a:ext cx="2909988" cy="2608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57188" y="214313"/>
            <a:ext cx="8786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Интерактивная мини - музейная экспозиция  «Древние люди»</a:t>
            </a:r>
          </a:p>
        </p:txBody>
      </p:sp>
      <p:pic>
        <p:nvPicPr>
          <p:cNvPr id="6" name="Рисунок 5" descr="IMG_249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160" y="4157700"/>
            <a:ext cx="2998957" cy="2556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249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96" y="2348880"/>
            <a:ext cx="3375588" cy="278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 descr="HWScan00003.bmp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28688"/>
            <a:ext cx="3000375" cy="4643437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214313" y="214313"/>
            <a:ext cx="5357812" cy="642937"/>
          </a:xfrm>
          <a:solidFill>
            <a:schemeClr val="bg1"/>
          </a:solidFill>
        </p:spPr>
        <p:txBody>
          <a:bodyPr/>
          <a:lstStyle/>
          <a:p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Музей «Юный следопыт»</a:t>
            </a:r>
          </a:p>
        </p:txBody>
      </p:sp>
      <p:sp>
        <p:nvSpPr>
          <p:cNvPr id="5124" name="Содержимое 3"/>
          <p:cNvSpPr>
            <a:spLocks noGrp="1"/>
          </p:cNvSpPr>
          <p:nvPr>
            <p:ph sz="half" idx="2"/>
          </p:nvPr>
        </p:nvSpPr>
        <p:spPr>
          <a:xfrm>
            <a:off x="3571875" y="1928813"/>
            <a:ext cx="3043238" cy="4572000"/>
          </a:xfr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Arial" charset="0"/>
              <a:buNone/>
            </a:pPr>
            <a:r>
              <a:rPr lang="ru-RU" altLang="ru-RU" sz="600" b="1" i="1" dirty="0" smtClean="0">
                <a:latin typeface="Times New Roman" pitchFamily="18" charset="0"/>
                <a:cs typeface="Times New Roman" pitchFamily="18" charset="0"/>
              </a:rPr>
              <a:t>ГЛАВНОЕ УПРАВЛЕНИЕ ОБРАЗОВАНИЯ МЭРИИ ГОРОДА НОВОСИБИРСКА</a:t>
            </a:r>
            <a:endParaRPr lang="ru-RU" altLang="ru-RU" sz="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altLang="ru-RU" sz="600" b="1" i="1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en-US" altLang="ru-RU" sz="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600" b="1" i="1" dirty="0" smtClean="0">
                <a:latin typeface="Times New Roman" pitchFamily="18" charset="0"/>
                <a:cs typeface="Times New Roman" pitchFamily="18" charset="0"/>
              </a:rPr>
              <a:t>бюджетное дошкольное учреждение </a:t>
            </a:r>
            <a:endParaRPr lang="ru-RU" altLang="ru-RU" sz="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altLang="ru-RU" sz="600" b="1" i="1" dirty="0" smtClean="0">
                <a:latin typeface="Times New Roman" pitchFamily="18" charset="0"/>
                <a:cs typeface="Times New Roman" pitchFamily="18" charset="0"/>
              </a:rPr>
              <a:t>Центр развития ребёнка—детский сад № 425</a:t>
            </a:r>
            <a:endParaRPr lang="ru-RU" altLang="ru-RU" sz="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en-US" altLang="ru-RU" sz="6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altLang="ru-RU" sz="600" b="1" dirty="0" smtClean="0"/>
              <a:t> </a:t>
            </a:r>
            <a:endParaRPr lang="ru-RU" altLang="ru-RU" sz="600" dirty="0" smtClean="0"/>
          </a:p>
          <a:p>
            <a:pPr>
              <a:buFont typeface="Arial" charset="0"/>
              <a:buNone/>
            </a:pPr>
            <a:r>
              <a:rPr lang="ru-RU" altLang="ru-RU" sz="600" b="1" dirty="0" smtClean="0"/>
              <a:t> </a:t>
            </a:r>
            <a:endParaRPr lang="ru-RU" altLang="ru-RU" sz="600" dirty="0" smtClean="0"/>
          </a:p>
          <a:p>
            <a:pPr>
              <a:buFont typeface="Arial" charset="0"/>
              <a:buNone/>
            </a:pPr>
            <a:r>
              <a:rPr lang="ru-RU" altLang="ru-RU" sz="600" b="1" dirty="0" smtClean="0"/>
              <a:t> </a:t>
            </a:r>
            <a:endParaRPr lang="ru-RU" altLang="ru-RU" sz="600" dirty="0" smtClean="0"/>
          </a:p>
          <a:p>
            <a:pPr algn="ctr">
              <a:buFont typeface="Arial" charset="0"/>
              <a:buNone/>
            </a:pPr>
            <a:r>
              <a:rPr lang="ru-RU" altLang="ru-RU" sz="800" b="1" dirty="0" smtClean="0">
                <a:latin typeface="Times New Roman" pitchFamily="18" charset="0"/>
                <a:cs typeface="Times New Roman" pitchFamily="18" charset="0"/>
              </a:rPr>
              <a:t>ПАСПОРТ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altLang="ru-RU" sz="800" b="1" dirty="0" smtClean="0">
                <a:latin typeface="Times New Roman" pitchFamily="18" charset="0"/>
                <a:cs typeface="Times New Roman" pitchFamily="18" charset="0"/>
              </a:rPr>
              <a:t>музея муниципального образовательного учреждения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altLang="ru-RU" sz="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altLang="ru-RU" sz="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Название музея</a:t>
            </a:r>
            <a:r>
              <a:rPr lang="ru-RU" altLang="ru-RU" sz="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«Юный</a:t>
            </a:r>
            <a:r>
              <a:rPr lang="ru-RU" altLang="ru-RU" sz="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следопыт</a:t>
            </a: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_________________________</a:t>
            </a: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Профиль музея   </a:t>
            </a: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историко-краеведческий музея «Развитие_ представлений о человеке в истории и культуре у детей дошкольного возраста. Краеведение»  – 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                                              «Юный следопыт</a:t>
            </a: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»______________</a:t>
            </a: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Образовательное учреждение_</a:t>
            </a: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Муниципальное  бюджетное</a:t>
            </a:r>
          </a:p>
          <a:p>
            <a:pPr>
              <a:buFont typeface="Arial" charset="0"/>
              <a:buNone/>
            </a:pP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дошкольное учреждение  Центр развития ребёнка—детский</a:t>
            </a:r>
          </a:p>
          <a:p>
            <a:pPr>
              <a:buFont typeface="Arial" charset="0"/>
              <a:buNone/>
            </a:pP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сад № </a:t>
            </a:r>
            <a:r>
              <a:rPr lang="en-US" altLang="ru-RU" sz="800" u="sng" dirty="0" smtClean="0">
                <a:latin typeface="Times New Roman" pitchFamily="18" charset="0"/>
                <a:cs typeface="Times New Roman" pitchFamily="18" charset="0"/>
              </a:rPr>
              <a:t>425 </a:t>
            </a: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«Ёлочка</a:t>
            </a: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»_______</a:t>
            </a: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 Район ___</a:t>
            </a: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Кировский</a:t>
            </a: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_____________________________________</a:t>
            </a: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Почтовый адрес_г.</a:t>
            </a: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Новосибирск 630119, улица Зорге 207/1, т. 342-66-57, 342-19-68</a:t>
            </a: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___ </a:t>
            </a: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Дата открытия музея «</a:t>
            </a: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04» мая</a:t>
            </a: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_________200</a:t>
            </a:r>
            <a:r>
              <a:rPr lang="ru-RU" altLang="ru-RU" sz="800" u="sng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___ года</a:t>
            </a: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alt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Arial" charset="0"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Arial" charset="0"/>
              <a:buNone/>
            </a:pPr>
            <a:r>
              <a:rPr lang="ru-RU" altLang="ru-RU" sz="800" dirty="0" smtClean="0"/>
              <a:t> </a:t>
            </a:r>
          </a:p>
          <a:p>
            <a:pPr>
              <a:buFont typeface="Arial" charset="0"/>
              <a:buNone/>
            </a:pPr>
            <a:r>
              <a:rPr lang="ru-RU" altLang="ru-RU" sz="900" dirty="0" smtClean="0"/>
              <a:t> </a:t>
            </a:r>
          </a:p>
          <a:p>
            <a:pPr>
              <a:buFont typeface="Arial" charset="0"/>
              <a:buNone/>
            </a:pPr>
            <a:r>
              <a:rPr lang="ru-RU" altLang="ru-RU" sz="900" dirty="0" smtClean="0"/>
              <a:t> </a:t>
            </a:r>
          </a:p>
          <a:p>
            <a:endParaRPr lang="ru-RU" altLang="ru-RU" sz="9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Содержимое 4" descr="P5150044.JP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6438" y="214313"/>
            <a:ext cx="3038475" cy="24574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ree"/>
          <p:cNvSpPr>
            <a:spLocks noEditPoints="1" noChangeArrowheads="1"/>
          </p:cNvSpPr>
          <p:nvPr/>
        </p:nvSpPr>
        <p:spPr bwMode="auto">
          <a:xfrm>
            <a:off x="7543800" y="4419600"/>
            <a:ext cx="1066800" cy="160020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>
              <a:alpha val="98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scene3d>
            <a:camera prst="orthographicFront">
              <a:rot lat="0" lon="20399994" rev="0"/>
            </a:camera>
            <a:lightRig rig="twoPt" dir="t"/>
          </a:scene3d>
          <a:sp3d prstMaterial="metal"/>
        </p:spPr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Содержимое 5" descr="SV101285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9992" y="332655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4" descr="SV101302.JP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57301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SV10128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8288" y="837481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285751" y="4714875"/>
            <a:ext cx="37821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В интерактивной музейной экспозиции «От зерна до каравая» – можно и блины испечь.</a:t>
            </a:r>
          </a:p>
        </p:txBody>
      </p:sp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0"/>
            <a:ext cx="9144000" cy="6488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32284018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dirty="0" smtClean="0">
                <a:solidFill>
                  <a:srgbClr val="009900"/>
                </a:solidFill>
              </a:rPr>
              <a:t>Или примерить фуражку полицейского в «Школе светофора»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endParaRPr lang="ru-RU" altLang="ru-RU" sz="2000" dirty="0" smtClean="0"/>
          </a:p>
        </p:txBody>
      </p:sp>
      <p:pic>
        <p:nvPicPr>
          <p:cNvPr id="30723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021743"/>
            <a:ext cx="3072339" cy="2304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80728"/>
            <a:ext cx="223027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3168353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4077072"/>
            <a:ext cx="3745305" cy="2430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002134551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51304" cy="360040"/>
          </a:xfrm>
        </p:spPr>
        <p:txBody>
          <a:bodyPr/>
          <a:lstStyle/>
          <a:p>
            <a:r>
              <a:rPr lang="ru-RU" sz="3600" dirty="0" smtClean="0"/>
              <a:t>Наши достижения: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06" y="510334"/>
            <a:ext cx="8640960" cy="1406498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2013-2014 уч.г.  творческим коллективом воспитателей, детей, родителей 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участие: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мультимедийных презентаций в номинации «Путеводитель по музею» и «Моя малая Родина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принимали 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выставке - конкур детского прикладного творчества в рамках мероприятий, посвященных «Дню Победы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лауреатами и дипломантами в различных номинациях конкурса «А.С.Пушкин и М.Ю. Лермонтов – два русских гения» </a:t>
            </a:r>
          </a:p>
        </p:txBody>
      </p:sp>
      <p:pic>
        <p:nvPicPr>
          <p:cNvPr id="28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30" y="1844825"/>
            <a:ext cx="1288792" cy="30243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2133847"/>
            <a:ext cx="1566867" cy="36529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38" y="2057758"/>
            <a:ext cx="1524265" cy="34811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6" y="1844824"/>
            <a:ext cx="1569654" cy="33123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60" y="1844824"/>
            <a:ext cx="1566867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44825"/>
            <a:ext cx="1534196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365174"/>
            <a:ext cx="1524265" cy="25114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93" y="4256312"/>
            <a:ext cx="1800200" cy="26016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246778"/>
            <a:ext cx="1558571" cy="2629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73" y="4413034"/>
            <a:ext cx="1822896" cy="2444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3476343323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4038600" cy="6048672"/>
          </a:xfrm>
        </p:spPr>
        <p:txBody>
          <a:bodyPr/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музея Гензе Т.П.  участвовала в работе секции районного МО педагогов Кировского района, 23.11.2010 г., провела мастер класс «Куклы наших бабушек»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актива музея Томилова О.В. и Гензе Т.П. участвовали в работе Всероссийской научно-практической конференции «Содержание образования в аспектах реализации инициативы «Наша новая школа» 21-22 марта 2012 года.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«Юный следопыт» был представлен в рамках городского конкурса инновационных проектов «Образование. Город. Инновации», посвящённый 120-летию города Новосибирска -  отмечен званием лауреата районного этапа конкурса. (2012-2013 уч.г.)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размещены на сайте Всероссийского сетевого издания портал «О детстве» (http://www.o-detstve.ru/forteachers/kindergarten/methodology/11885.html )  2013 г.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3868890" cy="5472608"/>
          </a:xfrm>
        </p:spPr>
      </p:pic>
    </p:spTree>
    <p:extLst>
      <p:ext uri="{BB962C8B-B14F-4D97-AF65-F5344CB8AC3E}">
        <p14:creationId xmlns="" xmlns:p14="http://schemas.microsoft.com/office/powerpoint/2010/main" val="4068041931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1000" y="381000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i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3106864"/>
            <a:ext cx="8686800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МКДОУ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детский сад № 425 «Елочка»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адрес: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г.Новосибирск, ул.Зорге, 207/1,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Телефон:    342—19—68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                     342—66—57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charset="0"/>
            </a:endParaRPr>
          </a:p>
        </p:txBody>
      </p:sp>
      <p:sp>
        <p:nvSpPr>
          <p:cNvPr id="12" name="Tree"/>
          <p:cNvSpPr>
            <a:spLocks noEditPoints="1" noChangeArrowheads="1"/>
          </p:cNvSpPr>
          <p:nvPr/>
        </p:nvSpPr>
        <p:spPr bwMode="auto">
          <a:xfrm>
            <a:off x="7620000" y="4572000"/>
            <a:ext cx="1066800" cy="160020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>
              <a:alpha val="98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scene3d>
            <a:camera prst="orthographicFront">
              <a:rot lat="0" lon="20399994" rev="0"/>
            </a:camera>
            <a:lightRig rig="twoPt" dir="t"/>
          </a:scene3d>
          <a:sp3d prstMaterial="metal"/>
        </p:spPr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26" y="836712"/>
            <a:ext cx="4219252" cy="24992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252413" y="5068888"/>
            <a:ext cx="5903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u="sng" dirty="0">
                <a:latin typeface="Times New Roman" pitchFamily="18" charset="0"/>
                <a:cs typeface="Times New Roman" pitchFamily="18" charset="0"/>
              </a:rPr>
              <a:t>Научный руководитель: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Дрёмова Людмила Ивановна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заведующая кафедрой теории, истории и музеологии  факультета ИИГСО ГОУ ВПО «Новосибирский государственный педагогический университет»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3635375" y="341313"/>
            <a:ext cx="51133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Цель проекта -  </a:t>
            </a: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создание благоприятных условий для формирования основ базовой культуры личности, развитие представлений детей об основах социального и правового сознания, о роли человека в истории, культуре, в техническом прогрессе, подготовка ребенка к жизни в современном обществе.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410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62" y="341313"/>
            <a:ext cx="2333526" cy="2100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1" y="2730910"/>
            <a:ext cx="2163762" cy="3440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3" descr="C:\Users\kotenok\YandexDisk\ТАНЯ\для дет сада\портфолио 2 мл 2012-2013\фото ребят 13-14г\DSC0354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413" y="2649538"/>
            <a:ext cx="2346657" cy="2219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E:\Самоанализы\баузер\баузер\Дети\Дети\DSC0469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324" y="2730910"/>
            <a:ext cx="2748701" cy="2254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953208007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>
            <a:spLocks noChangeArrowheads="1"/>
          </p:cNvSpPr>
          <p:nvPr/>
        </p:nvSpPr>
        <p:spPr bwMode="auto">
          <a:xfrm>
            <a:off x="214313" y="285750"/>
            <a:ext cx="6011862" cy="25542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Направления деятельности воспитателя с детьми по проекту: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-273050" algn="just" eaLnBrk="1" hangingPunct="1"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Знакомство детей с русской культурой, подвигами русских людей. </a:t>
            </a:r>
          </a:p>
          <a:p>
            <a:pPr marL="273050" indent="-273050" algn="just" eaLnBrk="1" hangingPunct="1"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Воспитание гражданственности и патриотизма.</a:t>
            </a:r>
          </a:p>
          <a:p>
            <a:pPr marL="273050" indent="-273050" algn="just" eaLnBrk="1" hangingPunct="1"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основ социального и правового сознания.</a:t>
            </a:r>
          </a:p>
          <a:p>
            <a:pPr marL="273050" indent="-273050" algn="just" eaLnBrk="1" hangingPunct="1"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представлений о техническом прогрессе.</a:t>
            </a:r>
          </a:p>
          <a:p>
            <a:pPr marL="273050" indent="-273050" algn="just" eaLnBrk="1" hangingPunct="1"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представлений об истории цивилизации.</a:t>
            </a:r>
          </a:p>
        </p:txBody>
      </p:sp>
      <p:pic>
        <p:nvPicPr>
          <p:cNvPr id="5123" name="Рисунок 4" descr="SV1007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3854450"/>
            <a:ext cx="2905125" cy="217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5" descr="им-1ш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85750"/>
            <a:ext cx="20574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313" y="3068638"/>
            <a:ext cx="87201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 algn="just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Направление деятельности педагогического коллектива по организации сопровождения реализации проекта: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850" y="3789363"/>
            <a:ext cx="547211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buFont typeface="Wingdings" pitchFamily="2" charset="2"/>
              <a:buChar char="v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Сбор материалов и оборудования</a:t>
            </a:r>
          </a:p>
          <a:p>
            <a:pPr marL="273050" indent="-273050">
              <a:buFont typeface="Wingdings" pitchFamily="2" charset="2"/>
              <a:buChar char="v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Изучение материалов и обеспечение учета, хранения, обобщения</a:t>
            </a:r>
          </a:p>
          <a:p>
            <a:pPr marL="273050" indent="-273050">
              <a:buFont typeface="Wingdings" pitchFamily="2" charset="2"/>
              <a:buChar char="v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Осуществление создания экспозиций и стационарных выставок</a:t>
            </a:r>
          </a:p>
          <a:p>
            <a:pPr marL="273050" indent="-273050">
              <a:buFont typeface="Wingdings" pitchFamily="2" charset="2"/>
              <a:buChar char="v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Несение зрительного образа традиций, предметного быта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94697476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825" y="188913"/>
            <a:ext cx="403314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Формы работ по проекту: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73050" indent="-273050">
              <a:buFont typeface="Wingdings" pitchFamily="2" charset="2"/>
              <a:buChar char="q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Тематические занятия</a:t>
            </a:r>
          </a:p>
          <a:p>
            <a:pPr marL="273050" indent="-273050">
              <a:buFont typeface="Wingdings" pitchFamily="2" charset="2"/>
              <a:buChar char="q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Интегрированные занятия </a:t>
            </a:r>
          </a:p>
          <a:p>
            <a:pPr marL="273050" indent="-273050">
              <a:buFont typeface="Wingdings" pitchFamily="2" charset="2"/>
              <a:buChar char="q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Театрализованные игры, развлечения, праздники</a:t>
            </a:r>
          </a:p>
          <a:p>
            <a:pPr marL="273050" indent="-273050">
              <a:buFont typeface="Wingdings" pitchFamily="2" charset="2"/>
              <a:buChar char="q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Тематические выставки</a:t>
            </a:r>
          </a:p>
          <a:p>
            <a:pPr marL="273050" indent="-273050">
              <a:buFont typeface="Wingdings" pitchFamily="2" charset="2"/>
              <a:buChar char="q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Фонд детского прикладного творчества</a:t>
            </a:r>
          </a:p>
          <a:p>
            <a:pPr marL="273050" indent="-273050">
              <a:buFont typeface="Wingdings" pitchFamily="2" charset="2"/>
              <a:buChar char="q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мини-музее на группах</a:t>
            </a:r>
          </a:p>
          <a:p>
            <a:pPr marL="273050" indent="-273050">
              <a:buFont typeface="Wingdings" pitchFamily="2" charset="2"/>
              <a:buChar char="q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Мини-музей в ДОУ</a:t>
            </a:r>
          </a:p>
          <a:p>
            <a:pPr marL="273050" indent="-273050">
              <a:buFont typeface="Wingdings" pitchFamily="2" charset="2"/>
              <a:buChar char="q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Культурно-досуговая деятельность</a:t>
            </a:r>
          </a:p>
          <a:p>
            <a:pPr marL="273050" indent="-273050">
              <a:buFont typeface="Wingdings" pitchFamily="2" charset="2"/>
              <a:buChar char="q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Экскурсии</a:t>
            </a:r>
          </a:p>
          <a:p>
            <a:pPr algn="just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44469"/>
            <a:ext cx="2330030" cy="2021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44469"/>
            <a:ext cx="2448968" cy="2021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^\Desktop\РАБОТА\images\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0019" y="4439822"/>
            <a:ext cx="2201861" cy="2021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C:\Users\kotenok\YandexDisk\ТАНЯ\для дет сада\портфолио 2 мл 2012-2013\фото ребят 13-14г\112MSDCF\DSC0359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94" y="181017"/>
            <a:ext cx="2761786" cy="2071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Users\kotenok\YandexDisk\ТАНЯ\для дет сада\портфолио 2 мл 2012-2013\фото ребят 13-14г\DSC032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54" y="1897584"/>
            <a:ext cx="2689765" cy="220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054214189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214313" y="0"/>
            <a:ext cx="8429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Работа над проектом и по созданию музейного комплекса ведется всем педагогическим коллективом ДОУ. В каждой группе проводится по организации мини – музейной экспозиции.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57313" y="1071563"/>
            <a:ext cx="65722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Музейный комплекс  «Юный следопыт»</a:t>
            </a:r>
          </a:p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625" y="2143125"/>
            <a:ext cx="3571875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/>
              <a:t>Интерактивные мини-музеи в группах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18889" y="2810056"/>
            <a:ext cx="2143125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66725" eaLnBrk="1" hangingPunct="1">
              <a:spcAft>
                <a:spcPts val="0"/>
              </a:spcAft>
              <a:defRPr/>
            </a:pPr>
            <a:r>
              <a:rPr lang="ru-RU" sz="1400" dirty="0"/>
              <a:t>Мини-музей</a:t>
            </a:r>
          </a:p>
          <a:p>
            <a:pPr algn="ctr" defTabSz="466725" eaLnBrk="1" hangingPunct="1">
              <a:spcAft>
                <a:spcPts val="0"/>
              </a:spcAft>
              <a:defRPr/>
            </a:pPr>
            <a:r>
              <a:rPr lang="ru-RU" sz="1400" dirty="0"/>
              <a:t> </a:t>
            </a:r>
            <a:r>
              <a:rPr lang="ru-RU" sz="1400" dirty="0" smtClean="0"/>
              <a:t>«Космонавтом быть хочу»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89524" y="3643313"/>
            <a:ext cx="2143125" cy="64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889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/>
              <a:t>Мини-музей </a:t>
            </a:r>
          </a:p>
          <a:p>
            <a:pPr algn="ctr" defTabSz="4889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/>
              <a:t> «Куклы наших бабушек»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771800" y="2857500"/>
            <a:ext cx="2071688" cy="64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/>
              <a:t>Мини-музей </a:t>
            </a:r>
            <a:endParaRPr lang="ru-RU" sz="1600" dirty="0" smtClean="0"/>
          </a:p>
          <a:p>
            <a:pPr algn="ctr" eaLnBrk="1" hangingPunct="1">
              <a:defRPr/>
            </a:pPr>
            <a:r>
              <a:rPr lang="ru-RU" sz="1600" dirty="0" smtClean="0"/>
              <a:t>«Чудо дерево»</a:t>
            </a:r>
            <a:endParaRPr lang="ru-RU" sz="1600" dirty="0"/>
          </a:p>
          <a:p>
            <a:pPr algn="ctr" eaLnBrk="1" hangingPunct="1">
              <a:defRPr/>
            </a:pPr>
            <a:endParaRPr lang="ru-RU" sz="8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2818327" y="3714750"/>
            <a:ext cx="2071688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6672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Мини-музей «Матрешка»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29554" y="4500563"/>
            <a:ext cx="2143125" cy="64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334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/>
              <a:t>Мини-музей </a:t>
            </a:r>
          </a:p>
          <a:p>
            <a:pPr algn="ctr" defTabSz="5334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 smtClean="0"/>
              <a:t>«Школа светофора»</a:t>
            </a:r>
            <a:endParaRPr lang="ru-RU" sz="12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818327" y="4500563"/>
            <a:ext cx="2071688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889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dirty="0"/>
              <a:t>Мини-музей  «Русская изба»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50098" y="5250656"/>
            <a:ext cx="2143125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/>
              <a:t>Мини-музей «Бумага»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824830" y="5195852"/>
            <a:ext cx="2071688" cy="64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6672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Мини-музей</a:t>
            </a:r>
          </a:p>
          <a:p>
            <a:pPr algn="ctr" defTabSz="46672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  «От зерна до каравая»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60763" y="6000750"/>
            <a:ext cx="2143125" cy="64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/>
              <a:t>Мини-музей «Древние люди»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771800" y="6000750"/>
            <a:ext cx="2071687" cy="64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/>
              <a:t>Мини-музей «Скотный двор»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572125" y="2143125"/>
            <a:ext cx="3571875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 smtClean="0"/>
              <a:t>экспресс-экспозиции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286375" y="3000375"/>
            <a:ext cx="3571875" cy="3643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представлены  по следующим разделам: 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русская изба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жилище человека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транспорт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письменность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мифы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измерительные устройства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история игрушки 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легенды, былины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доисторическая жизнь, 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профессии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общение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Родина, семья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достояния культуры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родная природа 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история народа. </a:t>
            </a:r>
            <a:endParaRPr lang="ru-RU" sz="1400" dirty="0"/>
          </a:p>
        </p:txBody>
      </p:sp>
      <p:cxnSp>
        <p:nvCxnSpPr>
          <p:cNvPr id="49" name="Прямая со стрелкой 48"/>
          <p:cNvCxnSpPr>
            <a:stCxn id="3" idx="2"/>
            <a:endCxn id="4" idx="0"/>
          </p:cNvCxnSpPr>
          <p:nvPr/>
        </p:nvCxnSpPr>
        <p:spPr>
          <a:xfrm rot="5400000">
            <a:off x="3250407" y="750094"/>
            <a:ext cx="357187" cy="2428875"/>
          </a:xfrm>
          <a:prstGeom prst="straightConnector1">
            <a:avLst/>
          </a:prstGeom>
          <a:ln w="28575" cap="rnd" cmpd="sng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3" idx="2"/>
            <a:endCxn id="46" idx="0"/>
          </p:cNvCxnSpPr>
          <p:nvPr/>
        </p:nvCxnSpPr>
        <p:spPr>
          <a:xfrm rot="16200000" flipH="1">
            <a:off x="5822157" y="607219"/>
            <a:ext cx="357187" cy="2714625"/>
          </a:xfrm>
          <a:prstGeom prst="straightConnector1">
            <a:avLst/>
          </a:prstGeom>
          <a:ln w="28575" cap="rnd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850" y="333375"/>
            <a:ext cx="4608513" cy="37087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 каждый предмет может стать музейным экспонатом. </a:t>
            </a:r>
          </a:p>
          <a:p>
            <a:pPr algn="just">
              <a:defRPr/>
            </a:pP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Главное для музейного предмета – его смысловое значение, художественная ценность или информационный потенциал. </a:t>
            </a:r>
          </a:p>
          <a:p>
            <a:pPr algn="just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Музейные предметы делятся на три группы:  </a:t>
            </a:r>
          </a:p>
          <a:p>
            <a:pPr algn="just"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вещественные (одежда, предметы быта, личные вещи и т. д.); </a:t>
            </a:r>
          </a:p>
          <a:p>
            <a:pPr algn="just"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изобразительные (картины, скульптуры, графика); </a:t>
            </a:r>
          </a:p>
          <a:p>
            <a:pPr algn="just"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письменные (документы на различных носителях). </a:t>
            </a:r>
          </a:p>
          <a:p>
            <a:pPr marL="228600" indent="-228600" algn="just"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9219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44900"/>
            <a:ext cx="2807990" cy="2996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33375"/>
            <a:ext cx="3636963" cy="2836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7" y="3644900"/>
            <a:ext cx="2247714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86" y="3640278"/>
            <a:ext cx="3131840" cy="3001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992416723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2021</Words>
  <Application>Microsoft Office PowerPoint</Application>
  <PresentationFormat>Экран (4:3)</PresentationFormat>
  <Paragraphs>257</Paragraphs>
  <Slides>45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Музей «Юный следопыт»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Элементы музейных  экспозиций нашла свое отражение  в  оформлении праздников,  и фойе ДОУ.</vt:lpstr>
      <vt:lpstr>Содержание проекта</vt:lpstr>
      <vt:lpstr>Реализация проекта</vt:lpstr>
      <vt:lpstr>Реализация проекта</vt:lpstr>
      <vt:lpstr>Совместная деятельность  детей  и родителей</vt:lpstr>
      <vt:lpstr>Слайд 29</vt:lpstr>
      <vt:lpstr>Слайд 30</vt:lpstr>
      <vt:lpstr>Мини - музейная экспозиция «Космос»</vt:lpstr>
      <vt:lpstr>Мини - музейная экспозиция «Мир доисторических животных»</vt:lpstr>
      <vt:lpstr>Слайд 33</vt:lpstr>
      <vt:lpstr>Слайд 34</vt:lpstr>
      <vt:lpstr>Слайд 35</vt:lpstr>
      <vt:lpstr>Наше творчество</vt:lpstr>
      <vt:lpstr>Слайд 37</vt:lpstr>
      <vt:lpstr>Мастер-класс «Куклы наших бабушек»</vt:lpstr>
      <vt:lpstr>Слайд 39</vt:lpstr>
      <vt:lpstr>Слайд 40</vt:lpstr>
      <vt:lpstr>Слайд 41</vt:lpstr>
      <vt:lpstr>Или примерить фуражку полицейского в «Школе светофора»  </vt:lpstr>
      <vt:lpstr>Наши достижения:</vt:lpstr>
      <vt:lpstr>Слайд 44</vt:lpstr>
      <vt:lpstr>Слайд 45</vt:lpstr>
    </vt:vector>
  </TitlesOfParts>
  <Company>COMP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Наталья Николаевна</cp:lastModifiedBy>
  <cp:revision>69</cp:revision>
  <dcterms:created xsi:type="dcterms:W3CDTF">2010-02-09T20:09:47Z</dcterms:created>
  <dcterms:modified xsi:type="dcterms:W3CDTF">2015-02-04T10:51:41Z</dcterms:modified>
</cp:coreProperties>
</file>